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A854B8-08A4-42AB-9A01-F53F266BED8B}" v="22" dt="2022-07-14T11:08:59.06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elen, B.M.J.G. (Bernhard)" userId="8c651d8e-946e-4948-8a64-4c10bca0126f" providerId="ADAL" clId="{8CA854B8-08A4-42AB-9A01-F53F266BED8B}"/>
    <pc:docChg chg="modSld">
      <pc:chgData name="Seelen, B.M.J.G. (Bernhard)" userId="8c651d8e-946e-4948-8a64-4c10bca0126f" providerId="ADAL" clId="{8CA854B8-08A4-42AB-9A01-F53F266BED8B}" dt="2022-07-14T11:08:59.061" v="21" actId="20577"/>
      <pc:docMkLst>
        <pc:docMk/>
      </pc:docMkLst>
      <pc:sldChg chg="modSp">
        <pc:chgData name="Seelen, B.M.J.G. (Bernhard)" userId="8c651d8e-946e-4948-8a64-4c10bca0126f" providerId="ADAL" clId="{8CA854B8-08A4-42AB-9A01-F53F266BED8B}" dt="2022-07-14T11:08:59.061" v="21" actId="20577"/>
        <pc:sldMkLst>
          <pc:docMk/>
          <pc:sldMk cId="94177083" sldId="257"/>
        </pc:sldMkLst>
        <pc:spChg chg="mod">
          <ac:chgData name="Seelen, B.M.J.G. (Bernhard)" userId="8c651d8e-946e-4948-8a64-4c10bca0126f" providerId="ADAL" clId="{8CA854B8-08A4-42AB-9A01-F53F266BED8B}" dt="2022-07-14T11:08:59.061" v="21" actId="20577"/>
          <ac:spMkLst>
            <pc:docMk/>
            <pc:sldMk cId="94177083" sldId="257"/>
            <ac:spMk id="7" creationId="{BAB4BC8F-3894-A3F7-A448-6A42F61C4C2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FDC27-3536-4E5B-AF93-8EB23F4D2BB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nl-NL"/>
        </a:p>
      </dgm:t>
    </dgm:pt>
    <dgm:pt modelId="{989819CF-1997-405E-828F-916AA48D14B7}">
      <dgm:prSet phldrT="[Tekst]"/>
      <dgm:spPr/>
      <dgm:t>
        <a:bodyPr/>
        <a:lstStyle/>
        <a:p>
          <a:r>
            <a:rPr lang="nl-NL"/>
            <a:t>stelsel sociale</a:t>
          </a:r>
        </a:p>
        <a:p>
          <a:r>
            <a:rPr lang="nl-NL"/>
            <a:t> zekerheid</a:t>
          </a:r>
        </a:p>
      </dgm:t>
    </dgm:pt>
    <dgm:pt modelId="{B7D44FCF-C99E-47D7-82BB-C6DDF695C2CA}" type="parTrans" cxnId="{3BD96641-3A7D-4976-A624-64C99A64E99A}">
      <dgm:prSet/>
      <dgm:spPr/>
      <dgm:t>
        <a:bodyPr/>
        <a:lstStyle/>
        <a:p>
          <a:endParaRPr lang="nl-NL"/>
        </a:p>
      </dgm:t>
    </dgm:pt>
    <dgm:pt modelId="{528246A3-E79E-4FDC-8F80-D5673EEC3B76}" type="sibTrans" cxnId="{3BD96641-3A7D-4976-A624-64C99A64E99A}">
      <dgm:prSet/>
      <dgm:spPr/>
      <dgm:t>
        <a:bodyPr/>
        <a:lstStyle/>
        <a:p>
          <a:endParaRPr lang="nl-NL"/>
        </a:p>
      </dgm:t>
    </dgm:pt>
    <dgm:pt modelId="{54939CF0-2065-4938-85B9-BC920BEA7BD4}">
      <dgm:prSet phldrT="[Tekst]"/>
      <dgm:spPr/>
      <dgm:t>
        <a:bodyPr/>
        <a:lstStyle/>
        <a:p>
          <a:r>
            <a:rPr lang="nl-NL"/>
            <a:t>sociale verzekeringen</a:t>
          </a:r>
        </a:p>
      </dgm:t>
    </dgm:pt>
    <dgm:pt modelId="{18E74971-E078-4F03-9695-2D48090AA811}" type="parTrans" cxnId="{A0EFEA7C-71FA-4FBF-B0FA-96E699439D9E}">
      <dgm:prSet/>
      <dgm:spPr/>
      <dgm:t>
        <a:bodyPr/>
        <a:lstStyle/>
        <a:p>
          <a:endParaRPr lang="nl-NL"/>
        </a:p>
      </dgm:t>
    </dgm:pt>
    <dgm:pt modelId="{8285741A-AF21-453C-96F5-7EF56BC34A1B}" type="sibTrans" cxnId="{A0EFEA7C-71FA-4FBF-B0FA-96E699439D9E}">
      <dgm:prSet/>
      <dgm:spPr/>
      <dgm:t>
        <a:bodyPr/>
        <a:lstStyle/>
        <a:p>
          <a:endParaRPr lang="nl-NL"/>
        </a:p>
      </dgm:t>
    </dgm:pt>
    <dgm:pt modelId="{40BAD6CC-B22F-4584-B60E-AE9C03C27D79}">
      <dgm:prSet phldrT="[Tekst]"/>
      <dgm:spPr/>
      <dgm:t>
        <a:bodyPr/>
        <a:lstStyle/>
        <a:p>
          <a:r>
            <a:rPr lang="nl-NL"/>
            <a:t>..a.. zoals aow en anw</a:t>
          </a:r>
        </a:p>
      </dgm:t>
    </dgm:pt>
    <dgm:pt modelId="{48C5377D-8E32-4C4C-9B30-E113E301BED2}" type="parTrans" cxnId="{3EC47B6C-4D20-4B8C-B90A-B72F622A0AF3}">
      <dgm:prSet/>
      <dgm:spPr/>
      <dgm:t>
        <a:bodyPr/>
        <a:lstStyle/>
        <a:p>
          <a:endParaRPr lang="nl-NL"/>
        </a:p>
      </dgm:t>
    </dgm:pt>
    <dgm:pt modelId="{DEBA212F-00B6-44DA-AB9C-DD67D86FF5CD}" type="sibTrans" cxnId="{3EC47B6C-4D20-4B8C-B90A-B72F622A0AF3}">
      <dgm:prSet/>
      <dgm:spPr/>
      <dgm:t>
        <a:bodyPr/>
        <a:lstStyle/>
        <a:p>
          <a:endParaRPr lang="nl-NL"/>
        </a:p>
      </dgm:t>
    </dgm:pt>
    <dgm:pt modelId="{F99F97B2-B712-4B4F-BA9D-131FAE9BE935}">
      <dgm:prSet phldrT="[Tekst]"/>
      <dgm:spPr/>
      <dgm:t>
        <a:bodyPr/>
        <a:lstStyle/>
        <a:p>
          <a:r>
            <a:rPr lang="nl-NL"/>
            <a:t>werknemersverzekeringen zoals ..b.. en ..c..</a:t>
          </a:r>
        </a:p>
      </dgm:t>
    </dgm:pt>
    <dgm:pt modelId="{408A334B-7284-419C-97A3-F4C57926C4C9}" type="parTrans" cxnId="{BBE828A1-5222-4AEB-A365-737088287D76}">
      <dgm:prSet/>
      <dgm:spPr/>
      <dgm:t>
        <a:bodyPr/>
        <a:lstStyle/>
        <a:p>
          <a:endParaRPr lang="nl-NL"/>
        </a:p>
      </dgm:t>
    </dgm:pt>
    <dgm:pt modelId="{EA0EF964-5EB1-4BEE-BC2B-EBD8A3872727}" type="sibTrans" cxnId="{BBE828A1-5222-4AEB-A365-737088287D76}">
      <dgm:prSet/>
      <dgm:spPr/>
      <dgm:t>
        <a:bodyPr/>
        <a:lstStyle/>
        <a:p>
          <a:endParaRPr lang="nl-NL"/>
        </a:p>
      </dgm:t>
    </dgm:pt>
    <dgm:pt modelId="{0D5A4B68-BA60-479E-A5BB-5E6799CC8562}">
      <dgm:prSet phldrT="[Tekst]"/>
      <dgm:spPr/>
      <dgm:t>
        <a:bodyPr/>
        <a:lstStyle/>
        <a:p>
          <a:r>
            <a:rPr lang="nl-NL"/>
            <a:t>sociale ..d..</a:t>
          </a:r>
        </a:p>
      </dgm:t>
    </dgm:pt>
    <dgm:pt modelId="{D100BE04-AF8F-49E1-8DEF-A875DD6346EE}" type="parTrans" cxnId="{EC86A38B-B5D5-4426-A3F1-AEE504AD5773}">
      <dgm:prSet/>
      <dgm:spPr/>
      <dgm:t>
        <a:bodyPr/>
        <a:lstStyle/>
        <a:p>
          <a:endParaRPr lang="nl-NL"/>
        </a:p>
      </dgm:t>
    </dgm:pt>
    <dgm:pt modelId="{DD69D9D4-086D-4662-9713-A6DEB0106C45}" type="sibTrans" cxnId="{EC86A38B-B5D5-4426-A3F1-AEE504AD5773}">
      <dgm:prSet/>
      <dgm:spPr/>
      <dgm:t>
        <a:bodyPr/>
        <a:lstStyle/>
        <a:p>
          <a:endParaRPr lang="nl-NL"/>
        </a:p>
      </dgm:t>
    </dgm:pt>
    <dgm:pt modelId="{7A4823BB-44AD-4203-91AE-56C09E071931}">
      <dgm:prSet phldrT="[Tekst]"/>
      <dgm:spPr/>
      <dgm:t>
        <a:bodyPr/>
        <a:lstStyle/>
        <a:p>
          <a:r>
            <a:rPr lang="nl-NL"/>
            <a:t>zoals bijstand</a:t>
          </a:r>
        </a:p>
      </dgm:t>
    </dgm:pt>
    <dgm:pt modelId="{2540D02D-D8FA-492D-B160-61EBBB501F49}" type="parTrans" cxnId="{EB364EEE-A785-4E6E-82BC-A8DDFC14B35F}">
      <dgm:prSet/>
      <dgm:spPr/>
      <dgm:t>
        <a:bodyPr/>
        <a:lstStyle/>
        <a:p>
          <a:endParaRPr lang="nl-NL"/>
        </a:p>
      </dgm:t>
    </dgm:pt>
    <dgm:pt modelId="{995AAA92-7B94-4A14-BB30-8883C6875CE5}" type="sibTrans" cxnId="{EB364EEE-A785-4E6E-82BC-A8DDFC14B35F}">
      <dgm:prSet/>
      <dgm:spPr/>
      <dgm:t>
        <a:bodyPr/>
        <a:lstStyle/>
        <a:p>
          <a:endParaRPr lang="nl-NL"/>
        </a:p>
      </dgm:t>
    </dgm:pt>
    <dgm:pt modelId="{3A800781-CBB6-41BA-89D0-476F42598879}" type="pres">
      <dgm:prSet presAssocID="{FCBFDC27-3536-4E5B-AF93-8EB23F4D2BB2}" presName="diagram" presStyleCnt="0">
        <dgm:presLayoutVars>
          <dgm:chPref val="1"/>
          <dgm:dir/>
          <dgm:animOne val="branch"/>
          <dgm:animLvl val="lvl"/>
          <dgm:resizeHandles val="exact"/>
        </dgm:presLayoutVars>
      </dgm:prSet>
      <dgm:spPr/>
    </dgm:pt>
    <dgm:pt modelId="{F0949C1D-5063-4355-929A-F15C80AF8F90}" type="pres">
      <dgm:prSet presAssocID="{989819CF-1997-405E-828F-916AA48D14B7}" presName="root1" presStyleCnt="0"/>
      <dgm:spPr/>
    </dgm:pt>
    <dgm:pt modelId="{2D792291-4E3F-4008-A8D6-8509955CAAD8}" type="pres">
      <dgm:prSet presAssocID="{989819CF-1997-405E-828F-916AA48D14B7}" presName="LevelOneTextNode" presStyleLbl="node0" presStyleIdx="0" presStyleCnt="1" custScaleX="63110">
        <dgm:presLayoutVars>
          <dgm:chPref val="3"/>
        </dgm:presLayoutVars>
      </dgm:prSet>
      <dgm:spPr/>
    </dgm:pt>
    <dgm:pt modelId="{2D783855-A71D-4B58-A5C9-69FCDA527213}" type="pres">
      <dgm:prSet presAssocID="{989819CF-1997-405E-828F-916AA48D14B7}" presName="level2hierChild" presStyleCnt="0"/>
      <dgm:spPr/>
    </dgm:pt>
    <dgm:pt modelId="{8F086423-1B7F-4C77-B877-DAC6CE2F6877}" type="pres">
      <dgm:prSet presAssocID="{18E74971-E078-4F03-9695-2D48090AA811}" presName="conn2-1" presStyleLbl="parChTrans1D2" presStyleIdx="0" presStyleCnt="2"/>
      <dgm:spPr/>
    </dgm:pt>
    <dgm:pt modelId="{441F5439-419B-490D-8B79-8295BFEB5848}" type="pres">
      <dgm:prSet presAssocID="{18E74971-E078-4F03-9695-2D48090AA811}" presName="connTx" presStyleLbl="parChTrans1D2" presStyleIdx="0" presStyleCnt="2"/>
      <dgm:spPr/>
    </dgm:pt>
    <dgm:pt modelId="{24B54AFC-6734-47C3-8BD4-3B7D861D5D36}" type="pres">
      <dgm:prSet presAssocID="{54939CF0-2065-4938-85B9-BC920BEA7BD4}" presName="root2" presStyleCnt="0"/>
      <dgm:spPr/>
    </dgm:pt>
    <dgm:pt modelId="{728F3240-1E71-4315-9403-C20BC7DCC211}" type="pres">
      <dgm:prSet presAssocID="{54939CF0-2065-4938-85B9-BC920BEA7BD4}" presName="LevelTwoTextNode" presStyleLbl="node2" presStyleIdx="0" presStyleCnt="2">
        <dgm:presLayoutVars>
          <dgm:chPref val="3"/>
        </dgm:presLayoutVars>
      </dgm:prSet>
      <dgm:spPr/>
    </dgm:pt>
    <dgm:pt modelId="{27D7F00A-381F-4643-A575-D5D1F39BCA91}" type="pres">
      <dgm:prSet presAssocID="{54939CF0-2065-4938-85B9-BC920BEA7BD4}" presName="level3hierChild" presStyleCnt="0"/>
      <dgm:spPr/>
    </dgm:pt>
    <dgm:pt modelId="{091145C9-E287-420B-9ADB-5948A64E2EB5}" type="pres">
      <dgm:prSet presAssocID="{48C5377D-8E32-4C4C-9B30-E113E301BED2}" presName="conn2-1" presStyleLbl="parChTrans1D3" presStyleIdx="0" presStyleCnt="3"/>
      <dgm:spPr/>
    </dgm:pt>
    <dgm:pt modelId="{1B266658-E03D-4D61-AAD1-AF40E0B8D263}" type="pres">
      <dgm:prSet presAssocID="{48C5377D-8E32-4C4C-9B30-E113E301BED2}" presName="connTx" presStyleLbl="parChTrans1D3" presStyleIdx="0" presStyleCnt="3"/>
      <dgm:spPr/>
    </dgm:pt>
    <dgm:pt modelId="{B43FC7DE-CD3E-4AAF-A1F6-767E7BB40D62}" type="pres">
      <dgm:prSet presAssocID="{40BAD6CC-B22F-4584-B60E-AE9C03C27D79}" presName="root2" presStyleCnt="0"/>
      <dgm:spPr/>
    </dgm:pt>
    <dgm:pt modelId="{692B1FB6-8402-4C74-8F46-AFF2D9CBDC9F}" type="pres">
      <dgm:prSet presAssocID="{40BAD6CC-B22F-4584-B60E-AE9C03C27D79}" presName="LevelTwoTextNode" presStyleLbl="node3" presStyleIdx="0" presStyleCnt="3">
        <dgm:presLayoutVars>
          <dgm:chPref val="3"/>
        </dgm:presLayoutVars>
      </dgm:prSet>
      <dgm:spPr/>
    </dgm:pt>
    <dgm:pt modelId="{0BA0A48E-157E-406F-AE1A-C83F10C716DA}" type="pres">
      <dgm:prSet presAssocID="{40BAD6CC-B22F-4584-B60E-AE9C03C27D79}" presName="level3hierChild" presStyleCnt="0"/>
      <dgm:spPr/>
    </dgm:pt>
    <dgm:pt modelId="{916032D6-2555-4E23-8028-9323EDD24ECB}" type="pres">
      <dgm:prSet presAssocID="{408A334B-7284-419C-97A3-F4C57926C4C9}" presName="conn2-1" presStyleLbl="parChTrans1D3" presStyleIdx="1" presStyleCnt="3"/>
      <dgm:spPr/>
    </dgm:pt>
    <dgm:pt modelId="{3A90A97B-2333-408C-B2F2-86C7FD7BEC83}" type="pres">
      <dgm:prSet presAssocID="{408A334B-7284-419C-97A3-F4C57926C4C9}" presName="connTx" presStyleLbl="parChTrans1D3" presStyleIdx="1" presStyleCnt="3"/>
      <dgm:spPr/>
    </dgm:pt>
    <dgm:pt modelId="{CE298955-E97D-4A31-8119-5EAF3D27F787}" type="pres">
      <dgm:prSet presAssocID="{F99F97B2-B712-4B4F-BA9D-131FAE9BE935}" presName="root2" presStyleCnt="0"/>
      <dgm:spPr/>
    </dgm:pt>
    <dgm:pt modelId="{E38FB5EE-0FE7-406D-94A1-8B66E14F9406}" type="pres">
      <dgm:prSet presAssocID="{F99F97B2-B712-4B4F-BA9D-131FAE9BE935}" presName="LevelTwoTextNode" presStyleLbl="node3" presStyleIdx="1" presStyleCnt="3">
        <dgm:presLayoutVars>
          <dgm:chPref val="3"/>
        </dgm:presLayoutVars>
      </dgm:prSet>
      <dgm:spPr/>
    </dgm:pt>
    <dgm:pt modelId="{0A92AD75-5F79-42F6-8E5A-2A1B89C6ADA7}" type="pres">
      <dgm:prSet presAssocID="{F99F97B2-B712-4B4F-BA9D-131FAE9BE935}" presName="level3hierChild" presStyleCnt="0"/>
      <dgm:spPr/>
    </dgm:pt>
    <dgm:pt modelId="{B0AB5B3E-8151-450A-B7C8-2671C19D5A97}" type="pres">
      <dgm:prSet presAssocID="{D100BE04-AF8F-49E1-8DEF-A875DD6346EE}" presName="conn2-1" presStyleLbl="parChTrans1D2" presStyleIdx="1" presStyleCnt="2"/>
      <dgm:spPr/>
    </dgm:pt>
    <dgm:pt modelId="{90B73E7B-C9ED-4D8A-81C0-FED6429F45E9}" type="pres">
      <dgm:prSet presAssocID="{D100BE04-AF8F-49E1-8DEF-A875DD6346EE}" presName="connTx" presStyleLbl="parChTrans1D2" presStyleIdx="1" presStyleCnt="2"/>
      <dgm:spPr/>
    </dgm:pt>
    <dgm:pt modelId="{A5F9EB47-17C1-4853-BC81-5E3B077396A6}" type="pres">
      <dgm:prSet presAssocID="{0D5A4B68-BA60-479E-A5BB-5E6799CC8562}" presName="root2" presStyleCnt="0"/>
      <dgm:spPr/>
    </dgm:pt>
    <dgm:pt modelId="{7814CA14-F769-4CD4-864F-315B57FB0166}" type="pres">
      <dgm:prSet presAssocID="{0D5A4B68-BA60-479E-A5BB-5E6799CC8562}" presName="LevelTwoTextNode" presStyleLbl="node2" presStyleIdx="1" presStyleCnt="2">
        <dgm:presLayoutVars>
          <dgm:chPref val="3"/>
        </dgm:presLayoutVars>
      </dgm:prSet>
      <dgm:spPr/>
    </dgm:pt>
    <dgm:pt modelId="{26806A47-43E5-4AFA-ADA8-B8965FC00E67}" type="pres">
      <dgm:prSet presAssocID="{0D5A4B68-BA60-479E-A5BB-5E6799CC8562}" presName="level3hierChild" presStyleCnt="0"/>
      <dgm:spPr/>
    </dgm:pt>
    <dgm:pt modelId="{177C4F90-3F03-4459-9CE2-23BAA9A7FCAC}" type="pres">
      <dgm:prSet presAssocID="{2540D02D-D8FA-492D-B160-61EBBB501F49}" presName="conn2-1" presStyleLbl="parChTrans1D3" presStyleIdx="2" presStyleCnt="3"/>
      <dgm:spPr/>
    </dgm:pt>
    <dgm:pt modelId="{E800C5AF-DEEF-4006-B402-00C26FA04DCA}" type="pres">
      <dgm:prSet presAssocID="{2540D02D-D8FA-492D-B160-61EBBB501F49}" presName="connTx" presStyleLbl="parChTrans1D3" presStyleIdx="2" presStyleCnt="3"/>
      <dgm:spPr/>
    </dgm:pt>
    <dgm:pt modelId="{FAF9CD9C-4197-4654-8C4F-1FEE628764D4}" type="pres">
      <dgm:prSet presAssocID="{7A4823BB-44AD-4203-91AE-56C09E071931}" presName="root2" presStyleCnt="0"/>
      <dgm:spPr/>
    </dgm:pt>
    <dgm:pt modelId="{29F3FB27-A793-4ED9-9F49-E447B2A60CFF}" type="pres">
      <dgm:prSet presAssocID="{7A4823BB-44AD-4203-91AE-56C09E071931}" presName="LevelTwoTextNode" presStyleLbl="node3" presStyleIdx="2" presStyleCnt="3">
        <dgm:presLayoutVars>
          <dgm:chPref val="3"/>
        </dgm:presLayoutVars>
      </dgm:prSet>
      <dgm:spPr/>
    </dgm:pt>
    <dgm:pt modelId="{F9B56146-E7C0-4235-A303-4ED38EA98A53}" type="pres">
      <dgm:prSet presAssocID="{7A4823BB-44AD-4203-91AE-56C09E071931}" presName="level3hierChild" presStyleCnt="0"/>
      <dgm:spPr/>
    </dgm:pt>
  </dgm:ptLst>
  <dgm:cxnLst>
    <dgm:cxn modelId="{483DF61C-6AE8-458E-9BEE-454D0BF6F516}" type="presOf" srcId="{7A4823BB-44AD-4203-91AE-56C09E071931}" destId="{29F3FB27-A793-4ED9-9F49-E447B2A60CFF}" srcOrd="0" destOrd="0" presId="urn:microsoft.com/office/officeart/2005/8/layout/hierarchy2"/>
    <dgm:cxn modelId="{3A2DAC38-1BC1-44A4-8893-00345579003A}" type="presOf" srcId="{2540D02D-D8FA-492D-B160-61EBBB501F49}" destId="{177C4F90-3F03-4459-9CE2-23BAA9A7FCAC}" srcOrd="0" destOrd="0" presId="urn:microsoft.com/office/officeart/2005/8/layout/hierarchy2"/>
    <dgm:cxn modelId="{B100995B-C4CB-4EFF-83DB-749DAB9CBAA7}" type="presOf" srcId="{D100BE04-AF8F-49E1-8DEF-A875DD6346EE}" destId="{90B73E7B-C9ED-4D8A-81C0-FED6429F45E9}" srcOrd="1" destOrd="0" presId="urn:microsoft.com/office/officeart/2005/8/layout/hierarchy2"/>
    <dgm:cxn modelId="{29F0885D-AD77-4542-911B-FF1F73C4BC72}" type="presOf" srcId="{54939CF0-2065-4938-85B9-BC920BEA7BD4}" destId="{728F3240-1E71-4315-9403-C20BC7DCC211}" srcOrd="0" destOrd="0" presId="urn:microsoft.com/office/officeart/2005/8/layout/hierarchy2"/>
    <dgm:cxn modelId="{3BD96641-3A7D-4976-A624-64C99A64E99A}" srcId="{FCBFDC27-3536-4E5B-AF93-8EB23F4D2BB2}" destId="{989819CF-1997-405E-828F-916AA48D14B7}" srcOrd="0" destOrd="0" parTransId="{B7D44FCF-C99E-47D7-82BB-C6DDF695C2CA}" sibTransId="{528246A3-E79E-4FDC-8F80-D5673EEC3B76}"/>
    <dgm:cxn modelId="{E3C9FC62-0839-417B-8D70-C8211EFC7A7E}" type="presOf" srcId="{48C5377D-8E32-4C4C-9B30-E113E301BED2}" destId="{1B266658-E03D-4D61-AAD1-AF40E0B8D263}" srcOrd="1" destOrd="0" presId="urn:microsoft.com/office/officeart/2005/8/layout/hierarchy2"/>
    <dgm:cxn modelId="{4EE7AA64-3828-4C32-9157-496220732CA2}" type="presOf" srcId="{18E74971-E078-4F03-9695-2D48090AA811}" destId="{441F5439-419B-490D-8B79-8295BFEB5848}" srcOrd="1" destOrd="0" presId="urn:microsoft.com/office/officeart/2005/8/layout/hierarchy2"/>
    <dgm:cxn modelId="{3EC47B6C-4D20-4B8C-B90A-B72F622A0AF3}" srcId="{54939CF0-2065-4938-85B9-BC920BEA7BD4}" destId="{40BAD6CC-B22F-4584-B60E-AE9C03C27D79}" srcOrd="0" destOrd="0" parTransId="{48C5377D-8E32-4C4C-9B30-E113E301BED2}" sibTransId="{DEBA212F-00B6-44DA-AB9C-DD67D86FF5CD}"/>
    <dgm:cxn modelId="{647ECE72-B9E9-4606-97DB-F82C7D2FE7C9}" type="presOf" srcId="{2540D02D-D8FA-492D-B160-61EBBB501F49}" destId="{E800C5AF-DEEF-4006-B402-00C26FA04DCA}" srcOrd="1" destOrd="0" presId="urn:microsoft.com/office/officeart/2005/8/layout/hierarchy2"/>
    <dgm:cxn modelId="{2D31ED73-6C4D-48B0-8449-7DA57D2F3B06}" type="presOf" srcId="{FCBFDC27-3536-4E5B-AF93-8EB23F4D2BB2}" destId="{3A800781-CBB6-41BA-89D0-476F42598879}" srcOrd="0" destOrd="0" presId="urn:microsoft.com/office/officeart/2005/8/layout/hierarchy2"/>
    <dgm:cxn modelId="{A0EFEA7C-71FA-4FBF-B0FA-96E699439D9E}" srcId="{989819CF-1997-405E-828F-916AA48D14B7}" destId="{54939CF0-2065-4938-85B9-BC920BEA7BD4}" srcOrd="0" destOrd="0" parTransId="{18E74971-E078-4F03-9695-2D48090AA811}" sibTransId="{8285741A-AF21-453C-96F5-7EF56BC34A1B}"/>
    <dgm:cxn modelId="{7303D380-C2AD-4C5E-9D97-BACFEE1A9E4C}" type="presOf" srcId="{F99F97B2-B712-4B4F-BA9D-131FAE9BE935}" destId="{E38FB5EE-0FE7-406D-94A1-8B66E14F9406}" srcOrd="0" destOrd="0" presId="urn:microsoft.com/office/officeart/2005/8/layout/hierarchy2"/>
    <dgm:cxn modelId="{EC86A38B-B5D5-4426-A3F1-AEE504AD5773}" srcId="{989819CF-1997-405E-828F-916AA48D14B7}" destId="{0D5A4B68-BA60-479E-A5BB-5E6799CC8562}" srcOrd="1" destOrd="0" parTransId="{D100BE04-AF8F-49E1-8DEF-A875DD6346EE}" sibTransId="{DD69D9D4-086D-4662-9713-A6DEB0106C45}"/>
    <dgm:cxn modelId="{31339194-759E-41DC-B87B-CF80EDF0A1F0}" type="presOf" srcId="{989819CF-1997-405E-828F-916AA48D14B7}" destId="{2D792291-4E3F-4008-A8D6-8509955CAAD8}" srcOrd="0" destOrd="0" presId="urn:microsoft.com/office/officeart/2005/8/layout/hierarchy2"/>
    <dgm:cxn modelId="{710EE99D-6737-4726-B9CF-958A179AF00A}" type="presOf" srcId="{48C5377D-8E32-4C4C-9B30-E113E301BED2}" destId="{091145C9-E287-420B-9ADB-5948A64E2EB5}" srcOrd="0" destOrd="0" presId="urn:microsoft.com/office/officeart/2005/8/layout/hierarchy2"/>
    <dgm:cxn modelId="{BBE828A1-5222-4AEB-A365-737088287D76}" srcId="{54939CF0-2065-4938-85B9-BC920BEA7BD4}" destId="{F99F97B2-B712-4B4F-BA9D-131FAE9BE935}" srcOrd="1" destOrd="0" parTransId="{408A334B-7284-419C-97A3-F4C57926C4C9}" sibTransId="{EA0EF964-5EB1-4BEE-BC2B-EBD8A3872727}"/>
    <dgm:cxn modelId="{057526B1-123D-4676-A2E6-9EEE55B7DD7A}" type="presOf" srcId="{408A334B-7284-419C-97A3-F4C57926C4C9}" destId="{916032D6-2555-4E23-8028-9323EDD24ECB}" srcOrd="0" destOrd="0" presId="urn:microsoft.com/office/officeart/2005/8/layout/hierarchy2"/>
    <dgm:cxn modelId="{416C34C5-E3B9-4FA2-8663-6A7612C147F1}" type="presOf" srcId="{0D5A4B68-BA60-479E-A5BB-5E6799CC8562}" destId="{7814CA14-F769-4CD4-864F-315B57FB0166}" srcOrd="0" destOrd="0" presId="urn:microsoft.com/office/officeart/2005/8/layout/hierarchy2"/>
    <dgm:cxn modelId="{0E7810D1-D554-40E3-89E8-4EBABF3A86F1}" type="presOf" srcId="{18E74971-E078-4F03-9695-2D48090AA811}" destId="{8F086423-1B7F-4C77-B877-DAC6CE2F6877}" srcOrd="0" destOrd="0" presId="urn:microsoft.com/office/officeart/2005/8/layout/hierarchy2"/>
    <dgm:cxn modelId="{73F123E4-D384-465E-B0E5-6F3FADA92C75}" type="presOf" srcId="{40BAD6CC-B22F-4584-B60E-AE9C03C27D79}" destId="{692B1FB6-8402-4C74-8F46-AFF2D9CBDC9F}" srcOrd="0" destOrd="0" presId="urn:microsoft.com/office/officeart/2005/8/layout/hierarchy2"/>
    <dgm:cxn modelId="{72665EE8-7620-4054-9500-29025FEB4F81}" type="presOf" srcId="{D100BE04-AF8F-49E1-8DEF-A875DD6346EE}" destId="{B0AB5B3E-8151-450A-B7C8-2671C19D5A97}" srcOrd="0" destOrd="0" presId="urn:microsoft.com/office/officeart/2005/8/layout/hierarchy2"/>
    <dgm:cxn modelId="{139EA1ED-ECA7-4951-B1CE-85621650A347}" type="presOf" srcId="{408A334B-7284-419C-97A3-F4C57926C4C9}" destId="{3A90A97B-2333-408C-B2F2-86C7FD7BEC83}" srcOrd="1" destOrd="0" presId="urn:microsoft.com/office/officeart/2005/8/layout/hierarchy2"/>
    <dgm:cxn modelId="{EB364EEE-A785-4E6E-82BC-A8DDFC14B35F}" srcId="{0D5A4B68-BA60-479E-A5BB-5E6799CC8562}" destId="{7A4823BB-44AD-4203-91AE-56C09E071931}" srcOrd="0" destOrd="0" parTransId="{2540D02D-D8FA-492D-B160-61EBBB501F49}" sibTransId="{995AAA92-7B94-4A14-BB30-8883C6875CE5}"/>
    <dgm:cxn modelId="{A2E828FB-AD68-484E-93BA-35653C696171}" type="presParOf" srcId="{3A800781-CBB6-41BA-89D0-476F42598879}" destId="{F0949C1D-5063-4355-929A-F15C80AF8F90}" srcOrd="0" destOrd="0" presId="urn:microsoft.com/office/officeart/2005/8/layout/hierarchy2"/>
    <dgm:cxn modelId="{DA6663E4-C0FF-49C9-858B-25463666B167}" type="presParOf" srcId="{F0949C1D-5063-4355-929A-F15C80AF8F90}" destId="{2D792291-4E3F-4008-A8D6-8509955CAAD8}" srcOrd="0" destOrd="0" presId="urn:microsoft.com/office/officeart/2005/8/layout/hierarchy2"/>
    <dgm:cxn modelId="{EDEF2EFC-771C-4206-83BB-F10AE60EB32A}" type="presParOf" srcId="{F0949C1D-5063-4355-929A-F15C80AF8F90}" destId="{2D783855-A71D-4B58-A5C9-69FCDA527213}" srcOrd="1" destOrd="0" presId="urn:microsoft.com/office/officeart/2005/8/layout/hierarchy2"/>
    <dgm:cxn modelId="{7DCE3D27-C45D-420E-8964-EBCBCAB4569B}" type="presParOf" srcId="{2D783855-A71D-4B58-A5C9-69FCDA527213}" destId="{8F086423-1B7F-4C77-B877-DAC6CE2F6877}" srcOrd="0" destOrd="0" presId="urn:microsoft.com/office/officeart/2005/8/layout/hierarchy2"/>
    <dgm:cxn modelId="{0138DF5D-1E55-424B-86AB-61AE51A21478}" type="presParOf" srcId="{8F086423-1B7F-4C77-B877-DAC6CE2F6877}" destId="{441F5439-419B-490D-8B79-8295BFEB5848}" srcOrd="0" destOrd="0" presId="urn:microsoft.com/office/officeart/2005/8/layout/hierarchy2"/>
    <dgm:cxn modelId="{004FFF5F-FB44-480F-AD2D-D307C7ECC7C6}" type="presParOf" srcId="{2D783855-A71D-4B58-A5C9-69FCDA527213}" destId="{24B54AFC-6734-47C3-8BD4-3B7D861D5D36}" srcOrd="1" destOrd="0" presId="urn:microsoft.com/office/officeart/2005/8/layout/hierarchy2"/>
    <dgm:cxn modelId="{97184E3A-CD08-47DD-B48D-EC002C50BFDB}" type="presParOf" srcId="{24B54AFC-6734-47C3-8BD4-3B7D861D5D36}" destId="{728F3240-1E71-4315-9403-C20BC7DCC211}" srcOrd="0" destOrd="0" presId="urn:microsoft.com/office/officeart/2005/8/layout/hierarchy2"/>
    <dgm:cxn modelId="{9DDB8F36-D141-4A03-AA78-E4CC32749FA1}" type="presParOf" srcId="{24B54AFC-6734-47C3-8BD4-3B7D861D5D36}" destId="{27D7F00A-381F-4643-A575-D5D1F39BCA91}" srcOrd="1" destOrd="0" presId="urn:microsoft.com/office/officeart/2005/8/layout/hierarchy2"/>
    <dgm:cxn modelId="{61053DA0-1881-45E7-A66B-94069FD42DDB}" type="presParOf" srcId="{27D7F00A-381F-4643-A575-D5D1F39BCA91}" destId="{091145C9-E287-420B-9ADB-5948A64E2EB5}" srcOrd="0" destOrd="0" presId="urn:microsoft.com/office/officeart/2005/8/layout/hierarchy2"/>
    <dgm:cxn modelId="{287438BA-C9A1-480C-B26A-78ACAFF5F93B}" type="presParOf" srcId="{091145C9-E287-420B-9ADB-5948A64E2EB5}" destId="{1B266658-E03D-4D61-AAD1-AF40E0B8D263}" srcOrd="0" destOrd="0" presId="urn:microsoft.com/office/officeart/2005/8/layout/hierarchy2"/>
    <dgm:cxn modelId="{258D05D4-A3F6-4627-8180-827EDF3074BF}" type="presParOf" srcId="{27D7F00A-381F-4643-A575-D5D1F39BCA91}" destId="{B43FC7DE-CD3E-4AAF-A1F6-767E7BB40D62}" srcOrd="1" destOrd="0" presId="urn:microsoft.com/office/officeart/2005/8/layout/hierarchy2"/>
    <dgm:cxn modelId="{5AEBE9FA-9200-4F30-BE02-2DB5EBF6ED0B}" type="presParOf" srcId="{B43FC7DE-CD3E-4AAF-A1F6-767E7BB40D62}" destId="{692B1FB6-8402-4C74-8F46-AFF2D9CBDC9F}" srcOrd="0" destOrd="0" presId="urn:microsoft.com/office/officeart/2005/8/layout/hierarchy2"/>
    <dgm:cxn modelId="{147E9ED6-FEE3-4DC7-A6AD-C500D5192FE4}" type="presParOf" srcId="{B43FC7DE-CD3E-4AAF-A1F6-767E7BB40D62}" destId="{0BA0A48E-157E-406F-AE1A-C83F10C716DA}" srcOrd="1" destOrd="0" presId="urn:microsoft.com/office/officeart/2005/8/layout/hierarchy2"/>
    <dgm:cxn modelId="{AFC399E6-9AF8-458D-9E56-EDF026EA572F}" type="presParOf" srcId="{27D7F00A-381F-4643-A575-D5D1F39BCA91}" destId="{916032D6-2555-4E23-8028-9323EDD24ECB}" srcOrd="2" destOrd="0" presId="urn:microsoft.com/office/officeart/2005/8/layout/hierarchy2"/>
    <dgm:cxn modelId="{BF33AECF-637B-4E1E-AEFF-F640CB47D274}" type="presParOf" srcId="{916032D6-2555-4E23-8028-9323EDD24ECB}" destId="{3A90A97B-2333-408C-B2F2-86C7FD7BEC83}" srcOrd="0" destOrd="0" presId="urn:microsoft.com/office/officeart/2005/8/layout/hierarchy2"/>
    <dgm:cxn modelId="{B4EE428F-517F-40AB-B046-365CF83A1C91}" type="presParOf" srcId="{27D7F00A-381F-4643-A575-D5D1F39BCA91}" destId="{CE298955-E97D-4A31-8119-5EAF3D27F787}" srcOrd="3" destOrd="0" presId="urn:microsoft.com/office/officeart/2005/8/layout/hierarchy2"/>
    <dgm:cxn modelId="{03DE02EF-C065-4466-9FEB-1DEA7EF2B8F7}" type="presParOf" srcId="{CE298955-E97D-4A31-8119-5EAF3D27F787}" destId="{E38FB5EE-0FE7-406D-94A1-8B66E14F9406}" srcOrd="0" destOrd="0" presId="urn:microsoft.com/office/officeart/2005/8/layout/hierarchy2"/>
    <dgm:cxn modelId="{8E0FA2A9-279F-4E49-8A98-6647F1911734}" type="presParOf" srcId="{CE298955-E97D-4A31-8119-5EAF3D27F787}" destId="{0A92AD75-5F79-42F6-8E5A-2A1B89C6ADA7}" srcOrd="1" destOrd="0" presId="urn:microsoft.com/office/officeart/2005/8/layout/hierarchy2"/>
    <dgm:cxn modelId="{CAA1987C-1853-4CCF-8C92-E36B1C975377}" type="presParOf" srcId="{2D783855-A71D-4B58-A5C9-69FCDA527213}" destId="{B0AB5B3E-8151-450A-B7C8-2671C19D5A97}" srcOrd="2" destOrd="0" presId="urn:microsoft.com/office/officeart/2005/8/layout/hierarchy2"/>
    <dgm:cxn modelId="{24648006-0F6E-4B2C-A237-77FE4C61357C}" type="presParOf" srcId="{B0AB5B3E-8151-450A-B7C8-2671C19D5A97}" destId="{90B73E7B-C9ED-4D8A-81C0-FED6429F45E9}" srcOrd="0" destOrd="0" presId="urn:microsoft.com/office/officeart/2005/8/layout/hierarchy2"/>
    <dgm:cxn modelId="{5764ABD7-3BBC-486B-BEE9-DE96947D5CA4}" type="presParOf" srcId="{2D783855-A71D-4B58-A5C9-69FCDA527213}" destId="{A5F9EB47-17C1-4853-BC81-5E3B077396A6}" srcOrd="3" destOrd="0" presId="urn:microsoft.com/office/officeart/2005/8/layout/hierarchy2"/>
    <dgm:cxn modelId="{EA906B59-A40E-4735-9251-CE460C9A5D0F}" type="presParOf" srcId="{A5F9EB47-17C1-4853-BC81-5E3B077396A6}" destId="{7814CA14-F769-4CD4-864F-315B57FB0166}" srcOrd="0" destOrd="0" presId="urn:microsoft.com/office/officeart/2005/8/layout/hierarchy2"/>
    <dgm:cxn modelId="{D16CE1F1-420C-4FE5-ABA9-C1C2077ED6AF}" type="presParOf" srcId="{A5F9EB47-17C1-4853-BC81-5E3B077396A6}" destId="{26806A47-43E5-4AFA-ADA8-B8965FC00E67}" srcOrd="1" destOrd="0" presId="urn:microsoft.com/office/officeart/2005/8/layout/hierarchy2"/>
    <dgm:cxn modelId="{A2110C4F-56DF-40DA-B1FA-05293CA41AA4}" type="presParOf" srcId="{26806A47-43E5-4AFA-ADA8-B8965FC00E67}" destId="{177C4F90-3F03-4459-9CE2-23BAA9A7FCAC}" srcOrd="0" destOrd="0" presId="urn:microsoft.com/office/officeart/2005/8/layout/hierarchy2"/>
    <dgm:cxn modelId="{896EDD4B-A6A7-48F2-9F8B-4772A0F9C351}" type="presParOf" srcId="{177C4F90-3F03-4459-9CE2-23BAA9A7FCAC}" destId="{E800C5AF-DEEF-4006-B402-00C26FA04DCA}" srcOrd="0" destOrd="0" presId="urn:microsoft.com/office/officeart/2005/8/layout/hierarchy2"/>
    <dgm:cxn modelId="{AC9159BF-46C4-4FC4-A1A2-F2F8D2B5FBA1}" type="presParOf" srcId="{26806A47-43E5-4AFA-ADA8-B8965FC00E67}" destId="{FAF9CD9C-4197-4654-8C4F-1FEE628764D4}" srcOrd="1" destOrd="0" presId="urn:microsoft.com/office/officeart/2005/8/layout/hierarchy2"/>
    <dgm:cxn modelId="{CFFEA647-B7AB-45C8-98CB-87000A092B25}" type="presParOf" srcId="{FAF9CD9C-4197-4654-8C4F-1FEE628764D4}" destId="{29F3FB27-A793-4ED9-9F49-E447B2A60CFF}" srcOrd="0" destOrd="0" presId="urn:microsoft.com/office/officeart/2005/8/layout/hierarchy2"/>
    <dgm:cxn modelId="{8152A8E1-7D64-41ED-8400-C2BE204994D8}" type="presParOf" srcId="{FAF9CD9C-4197-4654-8C4F-1FEE628764D4}" destId="{F9B56146-E7C0-4235-A303-4ED38EA98A5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92291-4E3F-4008-A8D6-8509955CAAD8}">
      <dsp:nvSpPr>
        <dsp:cNvPr id="0" name=""/>
        <dsp:cNvSpPr/>
      </dsp:nvSpPr>
      <dsp:spPr>
        <a:xfrm>
          <a:off x="6904" y="2059105"/>
          <a:ext cx="1466708" cy="1162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nl-NL" sz="2900" kern="1200"/>
            <a:t>stelsel sociale</a:t>
          </a:r>
        </a:p>
        <a:p>
          <a:pPr marL="0" lvl="0" indent="0" algn="ctr" defTabSz="1289050">
            <a:lnSpc>
              <a:spcPct val="90000"/>
            </a:lnSpc>
            <a:spcBef>
              <a:spcPct val="0"/>
            </a:spcBef>
            <a:spcAft>
              <a:spcPct val="35000"/>
            </a:spcAft>
            <a:buNone/>
          </a:pPr>
          <a:r>
            <a:rPr lang="nl-NL" sz="2900" kern="1200"/>
            <a:t> zekerheid</a:t>
          </a:r>
        </a:p>
      </dsp:txBody>
      <dsp:txXfrm>
        <a:off x="40939" y="2093140"/>
        <a:ext cx="1398638" cy="1093955"/>
      </dsp:txXfrm>
    </dsp:sp>
    <dsp:sp modelId="{8F086423-1B7F-4C77-B877-DAC6CE2F6877}">
      <dsp:nvSpPr>
        <dsp:cNvPr id="0" name=""/>
        <dsp:cNvSpPr/>
      </dsp:nvSpPr>
      <dsp:spPr>
        <a:xfrm rot="18770822">
          <a:off x="1254922" y="2116318"/>
          <a:ext cx="1367001" cy="45351"/>
        </a:xfrm>
        <a:custGeom>
          <a:avLst/>
          <a:gdLst/>
          <a:ahLst/>
          <a:cxnLst/>
          <a:rect l="0" t="0" r="0" b="0"/>
          <a:pathLst>
            <a:path>
              <a:moveTo>
                <a:pt x="0" y="22675"/>
              </a:moveTo>
              <a:lnTo>
                <a:pt x="1367001" y="226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904248" y="2104819"/>
        <a:ext cx="68350" cy="68350"/>
      </dsp:txXfrm>
    </dsp:sp>
    <dsp:sp modelId="{728F3240-1E71-4315-9403-C20BC7DCC211}">
      <dsp:nvSpPr>
        <dsp:cNvPr id="0" name=""/>
        <dsp:cNvSpPr/>
      </dsp:nvSpPr>
      <dsp:spPr>
        <a:xfrm>
          <a:off x="2403234" y="1056857"/>
          <a:ext cx="2324051" cy="1162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nl-NL" sz="2900" kern="1200"/>
            <a:t>sociale verzekeringen</a:t>
          </a:r>
        </a:p>
      </dsp:txBody>
      <dsp:txXfrm>
        <a:off x="2437269" y="1090892"/>
        <a:ext cx="2255981" cy="1093955"/>
      </dsp:txXfrm>
    </dsp:sp>
    <dsp:sp modelId="{091145C9-E287-420B-9ADB-5948A64E2EB5}">
      <dsp:nvSpPr>
        <dsp:cNvPr id="0" name=""/>
        <dsp:cNvSpPr/>
      </dsp:nvSpPr>
      <dsp:spPr>
        <a:xfrm rot="19457599">
          <a:off x="4619680" y="1281112"/>
          <a:ext cx="1144831" cy="45351"/>
        </a:xfrm>
        <a:custGeom>
          <a:avLst/>
          <a:gdLst/>
          <a:ahLst/>
          <a:cxnLst/>
          <a:rect l="0" t="0" r="0" b="0"/>
          <a:pathLst>
            <a:path>
              <a:moveTo>
                <a:pt x="0" y="22675"/>
              </a:moveTo>
              <a:lnTo>
                <a:pt x="1144831" y="226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163474" y="1275167"/>
        <a:ext cx="57241" cy="57241"/>
      </dsp:txXfrm>
    </dsp:sp>
    <dsp:sp modelId="{692B1FB6-8402-4C74-8F46-AFF2D9CBDC9F}">
      <dsp:nvSpPr>
        <dsp:cNvPr id="0" name=""/>
        <dsp:cNvSpPr/>
      </dsp:nvSpPr>
      <dsp:spPr>
        <a:xfrm>
          <a:off x="5656905" y="388693"/>
          <a:ext cx="2324051" cy="1162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nl-NL" sz="2900" kern="1200"/>
            <a:t>..a.. zoals aow en anw</a:t>
          </a:r>
        </a:p>
      </dsp:txBody>
      <dsp:txXfrm>
        <a:off x="5690940" y="422728"/>
        <a:ext cx="2255981" cy="1093955"/>
      </dsp:txXfrm>
    </dsp:sp>
    <dsp:sp modelId="{916032D6-2555-4E23-8028-9323EDD24ECB}">
      <dsp:nvSpPr>
        <dsp:cNvPr id="0" name=""/>
        <dsp:cNvSpPr/>
      </dsp:nvSpPr>
      <dsp:spPr>
        <a:xfrm rot="2142401">
          <a:off x="4619680" y="1949277"/>
          <a:ext cx="1144831" cy="45351"/>
        </a:xfrm>
        <a:custGeom>
          <a:avLst/>
          <a:gdLst/>
          <a:ahLst/>
          <a:cxnLst/>
          <a:rect l="0" t="0" r="0" b="0"/>
          <a:pathLst>
            <a:path>
              <a:moveTo>
                <a:pt x="0" y="22675"/>
              </a:moveTo>
              <a:lnTo>
                <a:pt x="1144831" y="226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163474" y="1943332"/>
        <a:ext cx="57241" cy="57241"/>
      </dsp:txXfrm>
    </dsp:sp>
    <dsp:sp modelId="{E38FB5EE-0FE7-406D-94A1-8B66E14F9406}">
      <dsp:nvSpPr>
        <dsp:cNvPr id="0" name=""/>
        <dsp:cNvSpPr/>
      </dsp:nvSpPr>
      <dsp:spPr>
        <a:xfrm>
          <a:off x="5656905" y="1725022"/>
          <a:ext cx="2324051" cy="1162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nl-NL" sz="2900" kern="1200"/>
            <a:t>werknemersverzekeringen zoals ..b.. en ..c..</a:t>
          </a:r>
        </a:p>
      </dsp:txBody>
      <dsp:txXfrm>
        <a:off x="5690940" y="1759057"/>
        <a:ext cx="2255981" cy="1093955"/>
      </dsp:txXfrm>
    </dsp:sp>
    <dsp:sp modelId="{B0AB5B3E-8151-450A-B7C8-2671C19D5A97}">
      <dsp:nvSpPr>
        <dsp:cNvPr id="0" name=""/>
        <dsp:cNvSpPr/>
      </dsp:nvSpPr>
      <dsp:spPr>
        <a:xfrm rot="2829178">
          <a:off x="1254922" y="3118565"/>
          <a:ext cx="1367001" cy="45351"/>
        </a:xfrm>
        <a:custGeom>
          <a:avLst/>
          <a:gdLst/>
          <a:ahLst/>
          <a:cxnLst/>
          <a:rect l="0" t="0" r="0" b="0"/>
          <a:pathLst>
            <a:path>
              <a:moveTo>
                <a:pt x="0" y="22675"/>
              </a:moveTo>
              <a:lnTo>
                <a:pt x="1367001" y="226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904248" y="3107066"/>
        <a:ext cx="68350" cy="68350"/>
      </dsp:txXfrm>
    </dsp:sp>
    <dsp:sp modelId="{7814CA14-F769-4CD4-864F-315B57FB0166}">
      <dsp:nvSpPr>
        <dsp:cNvPr id="0" name=""/>
        <dsp:cNvSpPr/>
      </dsp:nvSpPr>
      <dsp:spPr>
        <a:xfrm>
          <a:off x="2403234" y="3061352"/>
          <a:ext cx="2324051" cy="1162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nl-NL" sz="2900" kern="1200"/>
            <a:t>sociale ..d..</a:t>
          </a:r>
        </a:p>
      </dsp:txBody>
      <dsp:txXfrm>
        <a:off x="2437269" y="3095387"/>
        <a:ext cx="2255981" cy="1093955"/>
      </dsp:txXfrm>
    </dsp:sp>
    <dsp:sp modelId="{177C4F90-3F03-4459-9CE2-23BAA9A7FCAC}">
      <dsp:nvSpPr>
        <dsp:cNvPr id="0" name=""/>
        <dsp:cNvSpPr/>
      </dsp:nvSpPr>
      <dsp:spPr>
        <a:xfrm>
          <a:off x="4727285" y="3619689"/>
          <a:ext cx="929620" cy="45351"/>
        </a:xfrm>
        <a:custGeom>
          <a:avLst/>
          <a:gdLst/>
          <a:ahLst/>
          <a:cxnLst/>
          <a:rect l="0" t="0" r="0" b="0"/>
          <a:pathLst>
            <a:path>
              <a:moveTo>
                <a:pt x="0" y="22675"/>
              </a:moveTo>
              <a:lnTo>
                <a:pt x="929620" y="226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168855" y="3619124"/>
        <a:ext cx="46481" cy="46481"/>
      </dsp:txXfrm>
    </dsp:sp>
    <dsp:sp modelId="{29F3FB27-A793-4ED9-9F49-E447B2A60CFF}">
      <dsp:nvSpPr>
        <dsp:cNvPr id="0" name=""/>
        <dsp:cNvSpPr/>
      </dsp:nvSpPr>
      <dsp:spPr>
        <a:xfrm>
          <a:off x="5656905" y="3061352"/>
          <a:ext cx="2324051" cy="1162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nl-NL" sz="2900" kern="1200"/>
            <a:t>zoals bijstand</a:t>
          </a:r>
        </a:p>
      </dsp:txBody>
      <dsp:txXfrm>
        <a:off x="5690940" y="3095387"/>
        <a:ext cx="2255981" cy="10939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7/14/2022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65290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282545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61439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1993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4922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18928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321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544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58001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94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7/14/2022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11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7/14/2022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dirty="0"/>
          </a:p>
        </p:txBody>
      </p:sp>
    </p:spTree>
    <p:extLst>
      <p:ext uri="{BB962C8B-B14F-4D97-AF65-F5344CB8AC3E}">
        <p14:creationId xmlns:p14="http://schemas.microsoft.com/office/powerpoint/2010/main" val="2491060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1E1369AF-09E7-6D8A-729E-4A9BAE6778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58"/>
          <a:stretch/>
        </p:blipFill>
        <p:spPr>
          <a:xfrm>
            <a:off x="20" y="10"/>
            <a:ext cx="12188931" cy="6857990"/>
          </a:xfrm>
          <a:prstGeom prst="rect">
            <a:avLst/>
          </a:prstGeom>
        </p:spPr>
      </p:pic>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657225 w 10515600"/>
              <a:gd name="connsiteY1" fmla="*/ 0 h 5416094"/>
              <a:gd name="connsiteX2" fmla="*/ 1419606 w 10515600"/>
              <a:gd name="connsiteY2" fmla="*/ 0 h 5416094"/>
              <a:gd name="connsiteX3" fmla="*/ 2181987 w 10515600"/>
              <a:gd name="connsiteY3" fmla="*/ 0 h 5416094"/>
              <a:gd name="connsiteX4" fmla="*/ 3049524 w 10515600"/>
              <a:gd name="connsiteY4" fmla="*/ 0 h 5416094"/>
              <a:gd name="connsiteX5" fmla="*/ 3706749 w 10515600"/>
              <a:gd name="connsiteY5" fmla="*/ 0 h 5416094"/>
              <a:gd name="connsiteX6" fmla="*/ 4469130 w 10515600"/>
              <a:gd name="connsiteY6" fmla="*/ 0 h 5416094"/>
              <a:gd name="connsiteX7" fmla="*/ 5126355 w 10515600"/>
              <a:gd name="connsiteY7" fmla="*/ 0 h 5416094"/>
              <a:gd name="connsiteX8" fmla="*/ 5783580 w 10515600"/>
              <a:gd name="connsiteY8" fmla="*/ 0 h 5416094"/>
              <a:gd name="connsiteX9" fmla="*/ 6440805 w 10515600"/>
              <a:gd name="connsiteY9" fmla="*/ 0 h 5416094"/>
              <a:gd name="connsiteX10" fmla="*/ 6782562 w 10515600"/>
              <a:gd name="connsiteY10" fmla="*/ 0 h 5416094"/>
              <a:gd name="connsiteX11" fmla="*/ 7544943 w 10515600"/>
              <a:gd name="connsiteY11" fmla="*/ 0 h 5416094"/>
              <a:gd name="connsiteX12" fmla="*/ 7886700 w 10515600"/>
              <a:gd name="connsiteY12" fmla="*/ 0 h 5416094"/>
              <a:gd name="connsiteX13" fmla="*/ 8543925 w 10515600"/>
              <a:gd name="connsiteY13" fmla="*/ 0 h 5416094"/>
              <a:gd name="connsiteX14" fmla="*/ 9411462 w 10515600"/>
              <a:gd name="connsiteY14" fmla="*/ 0 h 5416094"/>
              <a:gd name="connsiteX15" fmla="*/ 10515600 w 10515600"/>
              <a:gd name="connsiteY15" fmla="*/ 0 h 5416094"/>
              <a:gd name="connsiteX16" fmla="*/ 10515600 w 10515600"/>
              <a:gd name="connsiteY16" fmla="*/ 731173 h 5416094"/>
              <a:gd name="connsiteX17" fmla="*/ 10515600 w 10515600"/>
              <a:gd name="connsiteY17" fmla="*/ 1299863 h 5416094"/>
              <a:gd name="connsiteX18" fmla="*/ 10515600 w 10515600"/>
              <a:gd name="connsiteY18" fmla="*/ 1868552 h 5416094"/>
              <a:gd name="connsiteX19" fmla="*/ 10515600 w 10515600"/>
              <a:gd name="connsiteY19" fmla="*/ 2545564 h 5416094"/>
              <a:gd name="connsiteX20" fmla="*/ 10515600 w 10515600"/>
              <a:gd name="connsiteY20" fmla="*/ 3222576 h 5416094"/>
              <a:gd name="connsiteX21" fmla="*/ 10515600 w 10515600"/>
              <a:gd name="connsiteY21" fmla="*/ 3845427 h 5416094"/>
              <a:gd name="connsiteX22" fmla="*/ 10515600 w 10515600"/>
              <a:gd name="connsiteY22" fmla="*/ 4630760 h 5416094"/>
              <a:gd name="connsiteX23" fmla="*/ 10515600 w 10515600"/>
              <a:gd name="connsiteY23" fmla="*/ 5416094 h 5416094"/>
              <a:gd name="connsiteX24" fmla="*/ 9648063 w 10515600"/>
              <a:gd name="connsiteY24" fmla="*/ 5416094 h 5416094"/>
              <a:gd name="connsiteX25" fmla="*/ 8885682 w 10515600"/>
              <a:gd name="connsiteY25" fmla="*/ 5416094 h 5416094"/>
              <a:gd name="connsiteX26" fmla="*/ 8543925 w 10515600"/>
              <a:gd name="connsiteY26" fmla="*/ 5416094 h 5416094"/>
              <a:gd name="connsiteX27" fmla="*/ 7676388 w 10515600"/>
              <a:gd name="connsiteY27" fmla="*/ 5416094 h 5416094"/>
              <a:gd name="connsiteX28" fmla="*/ 7124319 w 10515600"/>
              <a:gd name="connsiteY28" fmla="*/ 5416094 h 5416094"/>
              <a:gd name="connsiteX29" fmla="*/ 6361938 w 10515600"/>
              <a:gd name="connsiteY29" fmla="*/ 5416094 h 5416094"/>
              <a:gd name="connsiteX30" fmla="*/ 6020181 w 10515600"/>
              <a:gd name="connsiteY30" fmla="*/ 5416094 h 5416094"/>
              <a:gd name="connsiteX31" fmla="*/ 5152644 w 10515600"/>
              <a:gd name="connsiteY31" fmla="*/ 5416094 h 5416094"/>
              <a:gd name="connsiteX32" fmla="*/ 4600575 w 10515600"/>
              <a:gd name="connsiteY32" fmla="*/ 5416094 h 5416094"/>
              <a:gd name="connsiteX33" fmla="*/ 3943350 w 10515600"/>
              <a:gd name="connsiteY33" fmla="*/ 5416094 h 5416094"/>
              <a:gd name="connsiteX34" fmla="*/ 3496437 w 10515600"/>
              <a:gd name="connsiteY34" fmla="*/ 5416094 h 5416094"/>
              <a:gd name="connsiteX35" fmla="*/ 2734056 w 10515600"/>
              <a:gd name="connsiteY35" fmla="*/ 5416094 h 5416094"/>
              <a:gd name="connsiteX36" fmla="*/ 1866519 w 10515600"/>
              <a:gd name="connsiteY36" fmla="*/ 5416094 h 5416094"/>
              <a:gd name="connsiteX37" fmla="*/ 1314450 w 10515600"/>
              <a:gd name="connsiteY37" fmla="*/ 5416094 h 5416094"/>
              <a:gd name="connsiteX38" fmla="*/ 0 w 10515600"/>
              <a:gd name="connsiteY38" fmla="*/ 5416094 h 5416094"/>
              <a:gd name="connsiteX39" fmla="*/ 0 w 10515600"/>
              <a:gd name="connsiteY39" fmla="*/ 4739082 h 5416094"/>
              <a:gd name="connsiteX40" fmla="*/ 0 w 10515600"/>
              <a:gd name="connsiteY40" fmla="*/ 4062071 h 5416094"/>
              <a:gd name="connsiteX41" fmla="*/ 0 w 10515600"/>
              <a:gd name="connsiteY41" fmla="*/ 3330898 h 5416094"/>
              <a:gd name="connsiteX42" fmla="*/ 0 w 10515600"/>
              <a:gd name="connsiteY42" fmla="*/ 2653886 h 5416094"/>
              <a:gd name="connsiteX43" fmla="*/ 0 w 10515600"/>
              <a:gd name="connsiteY43" fmla="*/ 1922713 h 5416094"/>
              <a:gd name="connsiteX44" fmla="*/ 0 w 10515600"/>
              <a:gd name="connsiteY44" fmla="*/ 1191541 h 5416094"/>
              <a:gd name="connsiteX45" fmla="*/ 0 w 10515600"/>
              <a:gd name="connsiteY45"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5416094" fill="none" extrusionOk="0">
                <a:moveTo>
                  <a:pt x="0" y="0"/>
                </a:moveTo>
                <a:cubicBezTo>
                  <a:pt x="177150" y="-2233"/>
                  <a:pt x="437740" y="9549"/>
                  <a:pt x="657225" y="0"/>
                </a:cubicBezTo>
                <a:cubicBezTo>
                  <a:pt x="876711" y="-9549"/>
                  <a:pt x="1120002" y="4103"/>
                  <a:pt x="1419606" y="0"/>
                </a:cubicBezTo>
                <a:cubicBezTo>
                  <a:pt x="1719210" y="-4103"/>
                  <a:pt x="1938104" y="16641"/>
                  <a:pt x="2181987" y="0"/>
                </a:cubicBezTo>
                <a:cubicBezTo>
                  <a:pt x="2425870" y="-16641"/>
                  <a:pt x="2669395" y="-9276"/>
                  <a:pt x="3049524" y="0"/>
                </a:cubicBezTo>
                <a:cubicBezTo>
                  <a:pt x="3429653" y="9276"/>
                  <a:pt x="3553691" y="29352"/>
                  <a:pt x="3706749" y="0"/>
                </a:cubicBezTo>
                <a:cubicBezTo>
                  <a:pt x="3859808" y="-29352"/>
                  <a:pt x="4111295" y="-6375"/>
                  <a:pt x="4469130" y="0"/>
                </a:cubicBezTo>
                <a:cubicBezTo>
                  <a:pt x="4826965" y="6375"/>
                  <a:pt x="4916661" y="-30390"/>
                  <a:pt x="5126355" y="0"/>
                </a:cubicBezTo>
                <a:cubicBezTo>
                  <a:pt x="5336049" y="30390"/>
                  <a:pt x="5578402" y="-7004"/>
                  <a:pt x="5783580" y="0"/>
                </a:cubicBezTo>
                <a:cubicBezTo>
                  <a:pt x="5988759" y="7004"/>
                  <a:pt x="6270371" y="29583"/>
                  <a:pt x="6440805" y="0"/>
                </a:cubicBezTo>
                <a:cubicBezTo>
                  <a:pt x="6611240" y="-29583"/>
                  <a:pt x="6667725" y="8173"/>
                  <a:pt x="6782562" y="0"/>
                </a:cubicBezTo>
                <a:cubicBezTo>
                  <a:pt x="6897399" y="-8173"/>
                  <a:pt x="7375754" y="-24084"/>
                  <a:pt x="7544943" y="0"/>
                </a:cubicBezTo>
                <a:cubicBezTo>
                  <a:pt x="7714132" y="24084"/>
                  <a:pt x="7790780" y="5607"/>
                  <a:pt x="7886700" y="0"/>
                </a:cubicBezTo>
                <a:cubicBezTo>
                  <a:pt x="7982620" y="-5607"/>
                  <a:pt x="8404356" y="28301"/>
                  <a:pt x="8543925" y="0"/>
                </a:cubicBezTo>
                <a:cubicBezTo>
                  <a:pt x="8683495" y="-28301"/>
                  <a:pt x="9088340" y="-5992"/>
                  <a:pt x="9411462" y="0"/>
                </a:cubicBezTo>
                <a:cubicBezTo>
                  <a:pt x="9734584" y="5992"/>
                  <a:pt x="10083951" y="22703"/>
                  <a:pt x="10515600" y="0"/>
                </a:cubicBezTo>
                <a:cubicBezTo>
                  <a:pt x="10497934" y="171001"/>
                  <a:pt x="10537777" y="498242"/>
                  <a:pt x="10515600" y="731173"/>
                </a:cubicBezTo>
                <a:cubicBezTo>
                  <a:pt x="10493423" y="964104"/>
                  <a:pt x="10516932" y="1174374"/>
                  <a:pt x="10515600" y="1299863"/>
                </a:cubicBezTo>
                <a:cubicBezTo>
                  <a:pt x="10514269" y="1425352"/>
                  <a:pt x="10522086" y="1677469"/>
                  <a:pt x="10515600" y="1868552"/>
                </a:cubicBezTo>
                <a:cubicBezTo>
                  <a:pt x="10509114" y="2059635"/>
                  <a:pt x="10499452" y="2266556"/>
                  <a:pt x="10515600" y="2545564"/>
                </a:cubicBezTo>
                <a:cubicBezTo>
                  <a:pt x="10531748" y="2824572"/>
                  <a:pt x="10506359" y="3046060"/>
                  <a:pt x="10515600" y="3222576"/>
                </a:cubicBezTo>
                <a:cubicBezTo>
                  <a:pt x="10524841" y="3399092"/>
                  <a:pt x="10507180" y="3536552"/>
                  <a:pt x="10515600" y="3845427"/>
                </a:cubicBezTo>
                <a:cubicBezTo>
                  <a:pt x="10524020" y="4154302"/>
                  <a:pt x="10505750" y="4362578"/>
                  <a:pt x="10515600" y="4630760"/>
                </a:cubicBezTo>
                <a:cubicBezTo>
                  <a:pt x="10525450" y="4898942"/>
                  <a:pt x="10492122" y="5233505"/>
                  <a:pt x="10515600" y="5416094"/>
                </a:cubicBezTo>
                <a:cubicBezTo>
                  <a:pt x="10321022" y="5373763"/>
                  <a:pt x="9841056" y="5373781"/>
                  <a:pt x="9648063" y="5416094"/>
                </a:cubicBezTo>
                <a:cubicBezTo>
                  <a:pt x="9455070" y="5458407"/>
                  <a:pt x="9225135" y="5428993"/>
                  <a:pt x="8885682" y="5416094"/>
                </a:cubicBezTo>
                <a:cubicBezTo>
                  <a:pt x="8546229" y="5403195"/>
                  <a:pt x="8660252" y="5403063"/>
                  <a:pt x="8543925" y="5416094"/>
                </a:cubicBezTo>
                <a:cubicBezTo>
                  <a:pt x="8427598" y="5429125"/>
                  <a:pt x="8066747" y="5419630"/>
                  <a:pt x="7676388" y="5416094"/>
                </a:cubicBezTo>
                <a:cubicBezTo>
                  <a:pt x="7286029" y="5412558"/>
                  <a:pt x="7286084" y="5427534"/>
                  <a:pt x="7124319" y="5416094"/>
                </a:cubicBezTo>
                <a:cubicBezTo>
                  <a:pt x="6962554" y="5404654"/>
                  <a:pt x="6638960" y="5390930"/>
                  <a:pt x="6361938" y="5416094"/>
                </a:cubicBezTo>
                <a:cubicBezTo>
                  <a:pt x="6084916" y="5441258"/>
                  <a:pt x="6131919" y="5418087"/>
                  <a:pt x="6020181" y="5416094"/>
                </a:cubicBezTo>
                <a:cubicBezTo>
                  <a:pt x="5908443" y="5414101"/>
                  <a:pt x="5558871" y="5407232"/>
                  <a:pt x="5152644" y="5416094"/>
                </a:cubicBezTo>
                <a:cubicBezTo>
                  <a:pt x="4746417" y="5424956"/>
                  <a:pt x="4798774" y="5402919"/>
                  <a:pt x="4600575" y="5416094"/>
                </a:cubicBezTo>
                <a:cubicBezTo>
                  <a:pt x="4402376" y="5429269"/>
                  <a:pt x="4180360" y="5402655"/>
                  <a:pt x="3943350" y="5416094"/>
                </a:cubicBezTo>
                <a:cubicBezTo>
                  <a:pt x="3706340" y="5429533"/>
                  <a:pt x="3658445" y="5419171"/>
                  <a:pt x="3496437" y="5416094"/>
                </a:cubicBezTo>
                <a:cubicBezTo>
                  <a:pt x="3334429" y="5413017"/>
                  <a:pt x="3010124" y="5399344"/>
                  <a:pt x="2734056" y="5416094"/>
                </a:cubicBezTo>
                <a:cubicBezTo>
                  <a:pt x="2457988" y="5432844"/>
                  <a:pt x="2236739" y="5427521"/>
                  <a:pt x="1866519" y="5416094"/>
                </a:cubicBezTo>
                <a:cubicBezTo>
                  <a:pt x="1496299" y="5404667"/>
                  <a:pt x="1510850" y="5404957"/>
                  <a:pt x="1314450" y="5416094"/>
                </a:cubicBezTo>
                <a:cubicBezTo>
                  <a:pt x="1118050" y="5427231"/>
                  <a:pt x="570195" y="5429560"/>
                  <a:pt x="0" y="5416094"/>
                </a:cubicBezTo>
                <a:cubicBezTo>
                  <a:pt x="-26608" y="5186086"/>
                  <a:pt x="-30817" y="5026509"/>
                  <a:pt x="0" y="4739082"/>
                </a:cubicBezTo>
                <a:cubicBezTo>
                  <a:pt x="30817" y="4451655"/>
                  <a:pt x="30406" y="4379302"/>
                  <a:pt x="0" y="4062071"/>
                </a:cubicBezTo>
                <a:cubicBezTo>
                  <a:pt x="-30406" y="3744840"/>
                  <a:pt x="16937" y="3655631"/>
                  <a:pt x="0" y="3330898"/>
                </a:cubicBezTo>
                <a:cubicBezTo>
                  <a:pt x="-16937" y="3006165"/>
                  <a:pt x="-2848" y="2928355"/>
                  <a:pt x="0" y="2653886"/>
                </a:cubicBezTo>
                <a:cubicBezTo>
                  <a:pt x="2848" y="2379417"/>
                  <a:pt x="-4508" y="2270960"/>
                  <a:pt x="0" y="1922713"/>
                </a:cubicBezTo>
                <a:cubicBezTo>
                  <a:pt x="4508" y="1574466"/>
                  <a:pt x="-7038" y="1405929"/>
                  <a:pt x="0" y="1191541"/>
                </a:cubicBezTo>
                <a:cubicBezTo>
                  <a:pt x="7038" y="977153"/>
                  <a:pt x="-53038" y="292447"/>
                  <a:pt x="0" y="0"/>
                </a:cubicBezTo>
                <a:close/>
              </a:path>
              <a:path w="10515600" h="5416094"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5715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344D97-6A14-DFB5-BFBE-9C20BD4DA558}"/>
              </a:ext>
            </a:extLst>
          </p:cNvPr>
          <p:cNvSpPr>
            <a:spLocks noGrp="1"/>
          </p:cNvSpPr>
          <p:nvPr>
            <p:ph type="ctrTitle"/>
          </p:nvPr>
        </p:nvSpPr>
        <p:spPr>
          <a:xfrm>
            <a:off x="1527048" y="1124712"/>
            <a:ext cx="9144000" cy="3063240"/>
          </a:xfrm>
        </p:spPr>
        <p:txBody>
          <a:bodyPr>
            <a:normAutofit/>
          </a:bodyPr>
          <a:lstStyle/>
          <a:p>
            <a:pPr algn="ctr"/>
            <a:r>
              <a:rPr lang="nl-NL" dirty="0">
                <a:solidFill>
                  <a:schemeClr val="bg1"/>
                </a:solidFill>
              </a:rPr>
              <a:t>Oefentoets hoofdstuk 7</a:t>
            </a:r>
          </a:p>
        </p:txBody>
      </p:sp>
      <p:sp>
        <p:nvSpPr>
          <p:cNvPr id="3" name="Ondertitel 2">
            <a:extLst>
              <a:ext uri="{FF2B5EF4-FFF2-40B4-BE49-F238E27FC236}">
                <a16:creationId xmlns:a16="http://schemas.microsoft.com/office/drawing/2014/main" id="{E1D03833-5535-465C-BBF7-A1A9C53E4947}"/>
              </a:ext>
            </a:extLst>
          </p:cNvPr>
          <p:cNvSpPr>
            <a:spLocks noGrp="1"/>
          </p:cNvSpPr>
          <p:nvPr>
            <p:ph type="subTitle" idx="1"/>
          </p:nvPr>
        </p:nvSpPr>
        <p:spPr>
          <a:xfrm>
            <a:off x="1527048" y="4599432"/>
            <a:ext cx="9144000" cy="1227520"/>
          </a:xfrm>
        </p:spPr>
        <p:txBody>
          <a:bodyPr>
            <a:normAutofit/>
          </a:bodyPr>
          <a:lstStyle/>
          <a:p>
            <a:pPr algn="ctr"/>
            <a:r>
              <a:rPr lang="nl-NL" sz="5400" dirty="0">
                <a:solidFill>
                  <a:schemeClr val="bg1"/>
                </a:solidFill>
              </a:rPr>
              <a:t>Wie heeft het voor het zeggen?</a:t>
            </a:r>
          </a:p>
        </p:txBody>
      </p:sp>
      <p:sp>
        <p:nvSpPr>
          <p:cNvPr id="1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8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85735B-0C55-84AB-AE50-C2CFB05B6316}"/>
              </a:ext>
            </a:extLst>
          </p:cNvPr>
          <p:cNvSpPr>
            <a:spLocks noGrp="1"/>
          </p:cNvSpPr>
          <p:nvPr>
            <p:ph type="title"/>
          </p:nvPr>
        </p:nvSpPr>
        <p:spPr/>
        <p:txBody>
          <a:bodyPr/>
          <a:lstStyle/>
          <a:p>
            <a:r>
              <a:rPr lang="nl-NL" dirty="0"/>
              <a:t>Vraag 9</a:t>
            </a:r>
          </a:p>
        </p:txBody>
      </p:sp>
      <p:sp>
        <p:nvSpPr>
          <p:cNvPr id="3" name="Tijdelijke aanduiding voor inhoud 2">
            <a:extLst>
              <a:ext uri="{FF2B5EF4-FFF2-40B4-BE49-F238E27FC236}">
                <a16:creationId xmlns:a16="http://schemas.microsoft.com/office/drawing/2014/main" id="{7C59FE9E-8748-F1DD-68C4-62D151AF5308}"/>
              </a:ext>
            </a:extLst>
          </p:cNvPr>
          <p:cNvSpPr>
            <a:spLocks noGrp="1"/>
          </p:cNvSpPr>
          <p:nvPr>
            <p:ph idx="1"/>
          </p:nvPr>
        </p:nvSpPr>
        <p:spPr/>
        <p:txBody>
          <a:bodyPr>
            <a:normAutofit/>
          </a:bodyPr>
          <a:lstStyle/>
          <a:p>
            <a:pPr marL="0" indent="0">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De overheid wil stimuleren dat burgers bewuster omgaan met energie. Toch geven ze geen subsidie op ledverlichting. Ledverlichting is bij aanschaf ongeveer 5x zo duur als de traditionele gloeilamp. Geef een belangrijke verklaring waarom burgers toch overstappen naar de ‘dure’ ledverlichting.</a:t>
            </a:r>
          </a:p>
          <a:p>
            <a:endParaRPr lang="nl-NL" sz="3200" dirty="0"/>
          </a:p>
        </p:txBody>
      </p:sp>
      <p:sp>
        <p:nvSpPr>
          <p:cNvPr id="4" name="Tekstvak 3">
            <a:extLst>
              <a:ext uri="{FF2B5EF4-FFF2-40B4-BE49-F238E27FC236}">
                <a16:creationId xmlns:a16="http://schemas.microsoft.com/office/drawing/2014/main" id="{AF2B32D3-6B67-29B1-F383-7525018B84BE}"/>
              </a:ext>
            </a:extLst>
          </p:cNvPr>
          <p:cNvSpPr txBox="1"/>
          <p:nvPr/>
        </p:nvSpPr>
        <p:spPr>
          <a:xfrm>
            <a:off x="945931" y="3725880"/>
            <a:ext cx="6264166" cy="1323439"/>
          </a:xfrm>
          <a:prstGeom prst="rect">
            <a:avLst/>
          </a:prstGeom>
          <a:noFill/>
        </p:spPr>
        <p:txBody>
          <a:bodyPr wrap="square" rtlCol="0">
            <a:spAutoFit/>
          </a:bodyPr>
          <a:lstStyle/>
          <a:p>
            <a:r>
              <a:rPr lang="nl-NL" sz="4000" b="1" dirty="0">
                <a:solidFill>
                  <a:srgbClr val="00B050"/>
                </a:solidFill>
              </a:rPr>
              <a:t>Dankzij de ledverlichting bespaar je op elektriciteit. Je hebt dus minder energiekosten.</a:t>
            </a:r>
          </a:p>
        </p:txBody>
      </p:sp>
    </p:spTree>
    <p:extLst>
      <p:ext uri="{BB962C8B-B14F-4D97-AF65-F5344CB8AC3E}">
        <p14:creationId xmlns:p14="http://schemas.microsoft.com/office/powerpoint/2010/main" val="343944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230E8-AB64-2D77-EEE2-B7BFFA6651FF}"/>
              </a:ext>
            </a:extLst>
          </p:cNvPr>
          <p:cNvSpPr>
            <a:spLocks noGrp="1"/>
          </p:cNvSpPr>
          <p:nvPr>
            <p:ph type="title"/>
          </p:nvPr>
        </p:nvSpPr>
        <p:spPr/>
        <p:txBody>
          <a:bodyPr/>
          <a:lstStyle/>
          <a:p>
            <a:r>
              <a:rPr lang="nl-NL" dirty="0"/>
              <a:t>Vraag 10</a:t>
            </a:r>
          </a:p>
        </p:txBody>
      </p:sp>
      <p:sp>
        <p:nvSpPr>
          <p:cNvPr id="3" name="Tijdelijke aanduiding voor inhoud 2">
            <a:extLst>
              <a:ext uri="{FF2B5EF4-FFF2-40B4-BE49-F238E27FC236}">
                <a16:creationId xmlns:a16="http://schemas.microsoft.com/office/drawing/2014/main" id="{AF3686DA-4C80-540A-A129-B49883B8A961}"/>
              </a:ext>
            </a:extLst>
          </p:cNvPr>
          <p:cNvSpPr>
            <a:spLocks noGrp="1"/>
          </p:cNvSpPr>
          <p:nvPr>
            <p:ph idx="1"/>
          </p:nvPr>
        </p:nvSpPr>
        <p:spPr/>
        <p:txBody>
          <a:bodyPr>
            <a:normAutofit/>
          </a:bodyPr>
          <a:lstStyle/>
          <a:p>
            <a:pPr marL="0" indent="0">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Neem de letters a t/m d uit het schema over en schrijf de  juiste woorden daarachter.</a:t>
            </a:r>
          </a:p>
          <a:p>
            <a:endParaRPr lang="nl-NL" sz="3200" dirty="0"/>
          </a:p>
        </p:txBody>
      </p:sp>
      <p:graphicFrame>
        <p:nvGraphicFramePr>
          <p:cNvPr id="4" name="Diagram 3">
            <a:extLst>
              <a:ext uri="{FF2B5EF4-FFF2-40B4-BE49-F238E27FC236}">
                <a16:creationId xmlns:a16="http://schemas.microsoft.com/office/drawing/2014/main" id="{2126473A-50AF-E1FB-1C81-DBB5FA3ED980}"/>
              </a:ext>
            </a:extLst>
          </p:cNvPr>
          <p:cNvGraphicFramePr/>
          <p:nvPr>
            <p:extLst>
              <p:ext uri="{D42A27DB-BD31-4B8C-83A1-F6EECF244321}">
                <p14:modId xmlns:p14="http://schemas.microsoft.com/office/powerpoint/2010/main" val="2830072564"/>
              </p:ext>
            </p:extLst>
          </p:nvPr>
        </p:nvGraphicFramePr>
        <p:xfrm>
          <a:off x="1513490" y="2114549"/>
          <a:ext cx="7987862" cy="4612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vak 4">
            <a:extLst>
              <a:ext uri="{FF2B5EF4-FFF2-40B4-BE49-F238E27FC236}">
                <a16:creationId xmlns:a16="http://schemas.microsoft.com/office/drawing/2014/main" id="{731C252C-ACD7-A767-B67D-21B01F8D83AB}"/>
              </a:ext>
            </a:extLst>
          </p:cNvPr>
          <p:cNvSpPr txBox="1"/>
          <p:nvPr/>
        </p:nvSpPr>
        <p:spPr>
          <a:xfrm>
            <a:off x="9669518" y="2538211"/>
            <a:ext cx="2522482" cy="707886"/>
          </a:xfrm>
          <a:prstGeom prst="rect">
            <a:avLst/>
          </a:prstGeom>
          <a:noFill/>
        </p:spPr>
        <p:txBody>
          <a:bodyPr wrap="square" rtlCol="0">
            <a:spAutoFit/>
          </a:bodyPr>
          <a:lstStyle/>
          <a:p>
            <a:r>
              <a:rPr lang="nl-NL" sz="4000" b="1" dirty="0">
                <a:solidFill>
                  <a:srgbClr val="00B050"/>
                </a:solidFill>
              </a:rPr>
              <a:t>Volksverzekeringen.</a:t>
            </a:r>
          </a:p>
        </p:txBody>
      </p:sp>
      <p:sp>
        <p:nvSpPr>
          <p:cNvPr id="6" name="Tekstvak 5">
            <a:extLst>
              <a:ext uri="{FF2B5EF4-FFF2-40B4-BE49-F238E27FC236}">
                <a16:creationId xmlns:a16="http://schemas.microsoft.com/office/drawing/2014/main" id="{AE803881-DDCB-6A8F-2533-7D824E8D60BE}"/>
              </a:ext>
            </a:extLst>
          </p:cNvPr>
          <p:cNvSpPr txBox="1"/>
          <p:nvPr/>
        </p:nvSpPr>
        <p:spPr>
          <a:xfrm>
            <a:off x="9669518" y="4359777"/>
            <a:ext cx="2522482" cy="707886"/>
          </a:xfrm>
          <a:prstGeom prst="rect">
            <a:avLst/>
          </a:prstGeom>
          <a:noFill/>
        </p:spPr>
        <p:txBody>
          <a:bodyPr wrap="square" rtlCol="0">
            <a:spAutoFit/>
          </a:bodyPr>
          <a:lstStyle/>
          <a:p>
            <a:r>
              <a:rPr lang="nl-NL" sz="4000" b="1" dirty="0">
                <a:solidFill>
                  <a:srgbClr val="00B050"/>
                </a:solidFill>
              </a:rPr>
              <a:t>WW &amp; WIA.</a:t>
            </a:r>
          </a:p>
        </p:txBody>
      </p:sp>
      <p:sp>
        <p:nvSpPr>
          <p:cNvPr id="7" name="Tekstvak 6">
            <a:extLst>
              <a:ext uri="{FF2B5EF4-FFF2-40B4-BE49-F238E27FC236}">
                <a16:creationId xmlns:a16="http://schemas.microsoft.com/office/drawing/2014/main" id="{0E1DF2A4-57E3-57A7-731D-CD3295DA5614}"/>
              </a:ext>
            </a:extLst>
          </p:cNvPr>
          <p:cNvSpPr txBox="1"/>
          <p:nvPr/>
        </p:nvSpPr>
        <p:spPr>
          <a:xfrm>
            <a:off x="5833243" y="6181344"/>
            <a:ext cx="2522482" cy="707886"/>
          </a:xfrm>
          <a:prstGeom prst="rect">
            <a:avLst/>
          </a:prstGeom>
          <a:noFill/>
        </p:spPr>
        <p:txBody>
          <a:bodyPr wrap="square" rtlCol="0">
            <a:spAutoFit/>
          </a:bodyPr>
          <a:lstStyle/>
          <a:p>
            <a:r>
              <a:rPr lang="nl-NL" sz="4000" b="1" dirty="0">
                <a:solidFill>
                  <a:srgbClr val="00B050"/>
                </a:solidFill>
              </a:rPr>
              <a:t>voorzieningen</a:t>
            </a:r>
          </a:p>
        </p:txBody>
      </p:sp>
    </p:spTree>
    <p:extLst>
      <p:ext uri="{BB962C8B-B14F-4D97-AF65-F5344CB8AC3E}">
        <p14:creationId xmlns:p14="http://schemas.microsoft.com/office/powerpoint/2010/main" val="279261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8EDC8-1DF0-F509-EFFC-727D8DD8EFCE}"/>
              </a:ext>
            </a:extLst>
          </p:cNvPr>
          <p:cNvSpPr>
            <a:spLocks noGrp="1"/>
          </p:cNvSpPr>
          <p:nvPr>
            <p:ph type="title"/>
          </p:nvPr>
        </p:nvSpPr>
        <p:spPr/>
        <p:txBody>
          <a:bodyPr/>
          <a:lstStyle/>
          <a:p>
            <a:r>
              <a:rPr lang="nl-NL" dirty="0"/>
              <a:t>Vraag 1</a:t>
            </a:r>
          </a:p>
        </p:txBody>
      </p:sp>
      <p:pic>
        <p:nvPicPr>
          <p:cNvPr id="4" name="Tijdelijke aanduiding voor inhoud 3" descr="Afbeelding met tafel&#10;&#10;Automatisch gegenereerde beschrijving">
            <a:extLst>
              <a:ext uri="{FF2B5EF4-FFF2-40B4-BE49-F238E27FC236}">
                <a16:creationId xmlns:a16="http://schemas.microsoft.com/office/drawing/2014/main" id="{55B8DFED-A591-8AAD-1E0F-D12588F37B0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4731" y="311096"/>
            <a:ext cx="6693697" cy="2535730"/>
          </a:xfrm>
          <a:prstGeom prst="rect">
            <a:avLst/>
          </a:prstGeom>
          <a:noFill/>
        </p:spPr>
      </p:pic>
      <p:sp>
        <p:nvSpPr>
          <p:cNvPr id="6" name="Tekstvak 5">
            <a:extLst>
              <a:ext uri="{FF2B5EF4-FFF2-40B4-BE49-F238E27FC236}">
                <a16:creationId xmlns:a16="http://schemas.microsoft.com/office/drawing/2014/main" id="{B18E11AC-98C8-7101-D5E5-956634773C4D}"/>
              </a:ext>
            </a:extLst>
          </p:cNvPr>
          <p:cNvSpPr txBox="1"/>
          <p:nvPr/>
        </p:nvSpPr>
        <p:spPr>
          <a:xfrm>
            <a:off x="987971" y="2940756"/>
            <a:ext cx="9406759" cy="736355"/>
          </a:xfrm>
          <a:prstGeom prst="rect">
            <a:avLst/>
          </a:prstGeom>
          <a:noFill/>
        </p:spPr>
        <p:txBody>
          <a:bodyPr wrap="square">
            <a:spAutoFit/>
          </a:bodyPr>
          <a:lstStyle/>
          <a:p>
            <a:pPr lvl="0">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Hierboven zie je de tarieven voor de inkomstenbelasting/ premies volksverzekeringen. Welk bedrag moet er betaald worden bij een inkomen van € 94.398 per jaar.</a:t>
            </a:r>
          </a:p>
        </p:txBody>
      </p:sp>
      <p:sp>
        <p:nvSpPr>
          <p:cNvPr id="7" name="Tekstvak 6">
            <a:extLst>
              <a:ext uri="{FF2B5EF4-FFF2-40B4-BE49-F238E27FC236}">
                <a16:creationId xmlns:a16="http://schemas.microsoft.com/office/drawing/2014/main" id="{BAB4BC8F-3894-A3F7-A448-6A42F61C4C24}"/>
              </a:ext>
            </a:extLst>
          </p:cNvPr>
          <p:cNvSpPr txBox="1"/>
          <p:nvPr/>
        </p:nvSpPr>
        <p:spPr>
          <a:xfrm>
            <a:off x="1376854" y="4351283"/>
            <a:ext cx="9837683" cy="2123658"/>
          </a:xfrm>
          <a:prstGeom prst="rect">
            <a:avLst/>
          </a:prstGeom>
          <a:noFill/>
        </p:spPr>
        <p:txBody>
          <a:bodyPr wrap="square" rtlCol="0">
            <a:spAutoFit/>
          </a:bodyPr>
          <a:lstStyle/>
          <a:p>
            <a:r>
              <a:rPr lang="nl-NL" sz="4400" b="1" dirty="0">
                <a:solidFill>
                  <a:srgbClr val="00B050"/>
                </a:solidFill>
              </a:rPr>
              <a:t>Schijf 1	37,07% van 69.398 = 		 € 25.725,84</a:t>
            </a:r>
          </a:p>
          <a:p>
            <a:r>
              <a:rPr lang="nl-NL" sz="4400" b="1" dirty="0">
                <a:solidFill>
                  <a:srgbClr val="00B050"/>
                </a:solidFill>
              </a:rPr>
              <a:t>Schijf 2	49,5% van (94.398 – 69.398) =	 </a:t>
            </a:r>
            <a:r>
              <a:rPr lang="nl-NL" sz="4400" b="1" u="sng" dirty="0">
                <a:solidFill>
                  <a:srgbClr val="00B050"/>
                </a:solidFill>
              </a:rPr>
              <a:t>€ 12.375,00 +</a:t>
            </a:r>
          </a:p>
          <a:p>
            <a:r>
              <a:rPr lang="nl-NL" sz="4400" b="1" dirty="0">
                <a:solidFill>
                  <a:srgbClr val="00B050"/>
                </a:solidFill>
              </a:rPr>
              <a:t>							 </a:t>
            </a:r>
            <a:r>
              <a:rPr lang="nl-NL" sz="4400" b="1">
                <a:solidFill>
                  <a:srgbClr val="00B050"/>
                </a:solidFill>
              </a:rPr>
              <a:t>€ 38.100,84 </a:t>
            </a:r>
            <a:endParaRPr lang="nl-NL" sz="4400" b="1" dirty="0">
              <a:solidFill>
                <a:srgbClr val="00B050"/>
              </a:solidFill>
            </a:endParaRPr>
          </a:p>
        </p:txBody>
      </p:sp>
    </p:spTree>
    <p:extLst>
      <p:ext uri="{BB962C8B-B14F-4D97-AF65-F5344CB8AC3E}">
        <p14:creationId xmlns:p14="http://schemas.microsoft.com/office/powerpoint/2010/main" val="9417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FE2FF-8B7F-5595-8306-BAB03D8F1140}"/>
              </a:ext>
            </a:extLst>
          </p:cNvPr>
          <p:cNvSpPr>
            <a:spLocks noGrp="1"/>
          </p:cNvSpPr>
          <p:nvPr>
            <p:ph type="title"/>
          </p:nvPr>
        </p:nvSpPr>
        <p:spPr/>
        <p:txBody>
          <a:bodyPr/>
          <a:lstStyle/>
          <a:p>
            <a:r>
              <a:rPr lang="nl-NL" dirty="0"/>
              <a:t>Vraag 2</a:t>
            </a:r>
          </a:p>
        </p:txBody>
      </p:sp>
      <p:sp>
        <p:nvSpPr>
          <p:cNvPr id="3" name="Tijdelijke aanduiding voor inhoud 2">
            <a:extLst>
              <a:ext uri="{FF2B5EF4-FFF2-40B4-BE49-F238E27FC236}">
                <a16:creationId xmlns:a16="http://schemas.microsoft.com/office/drawing/2014/main" id="{418B023A-BE16-6463-726B-33E11EB57441}"/>
              </a:ext>
            </a:extLst>
          </p:cNvPr>
          <p:cNvSpPr>
            <a:spLocks noGrp="1"/>
          </p:cNvSpPr>
          <p:nvPr>
            <p:ph idx="1"/>
          </p:nvPr>
        </p:nvSpPr>
        <p:spPr>
          <a:xfrm>
            <a:off x="838199" y="3159094"/>
            <a:ext cx="8579069" cy="4251960"/>
          </a:xfrm>
        </p:spPr>
        <p:txBody>
          <a:bodyPr>
            <a:normAutofit/>
          </a:bodyPr>
          <a:lstStyle/>
          <a:p>
            <a:pPr marL="0" indent="0">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Joris zit met zijn inkomen volledig in de eerste schijf. Joris heeft een berekening gemaakt waaruit blijkt dat hij € 20.017,80 aan belasting moet betalen. </a:t>
            </a:r>
          </a:p>
          <a:p>
            <a:pPr marL="0" indent="0">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Bereken het jaarinkomen van Joris waarover hij belasting/premies moet betalen.</a:t>
            </a:r>
          </a:p>
          <a:p>
            <a:endParaRPr lang="nl-NL" sz="3200" dirty="0"/>
          </a:p>
        </p:txBody>
      </p:sp>
      <p:pic>
        <p:nvPicPr>
          <p:cNvPr id="4" name="Tijdelijke aanduiding voor inhoud 3" descr="Afbeelding met tafel&#10;&#10;Automatisch gegenereerde beschrijving">
            <a:extLst>
              <a:ext uri="{FF2B5EF4-FFF2-40B4-BE49-F238E27FC236}">
                <a16:creationId xmlns:a16="http://schemas.microsoft.com/office/drawing/2014/main" id="{08BEA39F-1FEA-372F-7A69-3EDBBE8CA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4731" y="311096"/>
            <a:ext cx="6693697" cy="2535730"/>
          </a:xfrm>
          <a:prstGeom prst="rect">
            <a:avLst/>
          </a:prstGeom>
          <a:noFill/>
        </p:spPr>
      </p:pic>
      <p:sp>
        <p:nvSpPr>
          <p:cNvPr id="5" name="Tekstvak 4">
            <a:extLst>
              <a:ext uri="{FF2B5EF4-FFF2-40B4-BE49-F238E27FC236}">
                <a16:creationId xmlns:a16="http://schemas.microsoft.com/office/drawing/2014/main" id="{8D17B502-2D0C-6336-0E46-D567AEB61978}"/>
              </a:ext>
            </a:extLst>
          </p:cNvPr>
          <p:cNvSpPr txBox="1"/>
          <p:nvPr/>
        </p:nvSpPr>
        <p:spPr>
          <a:xfrm>
            <a:off x="1376855" y="4407911"/>
            <a:ext cx="7189076" cy="707886"/>
          </a:xfrm>
          <a:prstGeom prst="rect">
            <a:avLst/>
          </a:prstGeom>
          <a:noFill/>
        </p:spPr>
        <p:txBody>
          <a:bodyPr wrap="square" rtlCol="0">
            <a:spAutoFit/>
          </a:bodyPr>
          <a:lstStyle/>
          <a:p>
            <a:r>
              <a:rPr lang="nl-NL" sz="4000" b="1" dirty="0">
                <a:solidFill>
                  <a:srgbClr val="00B050"/>
                </a:solidFill>
              </a:rPr>
              <a:t>€ 20.017,80 = 37,07%</a:t>
            </a:r>
          </a:p>
        </p:txBody>
      </p:sp>
      <p:graphicFrame>
        <p:nvGraphicFramePr>
          <p:cNvPr id="7" name="Tabel 7">
            <a:extLst>
              <a:ext uri="{FF2B5EF4-FFF2-40B4-BE49-F238E27FC236}">
                <a16:creationId xmlns:a16="http://schemas.microsoft.com/office/drawing/2014/main" id="{39C04243-1376-1BFE-5E22-949590979E40}"/>
              </a:ext>
            </a:extLst>
          </p:cNvPr>
          <p:cNvGraphicFramePr>
            <a:graphicFrameLocks noGrp="1"/>
          </p:cNvGraphicFramePr>
          <p:nvPr>
            <p:extLst>
              <p:ext uri="{D42A27DB-BD31-4B8C-83A1-F6EECF244321}">
                <p14:modId xmlns:p14="http://schemas.microsoft.com/office/powerpoint/2010/main" val="4063569970"/>
              </p:ext>
            </p:extLst>
          </p:nvPr>
        </p:nvGraphicFramePr>
        <p:xfrm>
          <a:off x="1450865" y="5181600"/>
          <a:ext cx="5651061" cy="1402080"/>
        </p:xfrm>
        <a:graphic>
          <a:graphicData uri="http://schemas.openxmlformats.org/drawingml/2006/table">
            <a:tbl>
              <a:tblPr firstRow="1" bandRow="1">
                <a:tableStyleId>{93296810-A885-4BE3-A3E7-6D5BEEA58F35}</a:tableStyleId>
              </a:tblPr>
              <a:tblGrid>
                <a:gridCol w="1883687">
                  <a:extLst>
                    <a:ext uri="{9D8B030D-6E8A-4147-A177-3AD203B41FA5}">
                      <a16:colId xmlns:a16="http://schemas.microsoft.com/office/drawing/2014/main" val="2174274344"/>
                    </a:ext>
                  </a:extLst>
                </a:gridCol>
                <a:gridCol w="1883687">
                  <a:extLst>
                    <a:ext uri="{9D8B030D-6E8A-4147-A177-3AD203B41FA5}">
                      <a16:colId xmlns:a16="http://schemas.microsoft.com/office/drawing/2014/main" val="2651158009"/>
                    </a:ext>
                  </a:extLst>
                </a:gridCol>
                <a:gridCol w="1883687">
                  <a:extLst>
                    <a:ext uri="{9D8B030D-6E8A-4147-A177-3AD203B41FA5}">
                      <a16:colId xmlns:a16="http://schemas.microsoft.com/office/drawing/2014/main" val="3272155618"/>
                    </a:ext>
                  </a:extLst>
                </a:gridCol>
              </a:tblGrid>
              <a:tr h="608341">
                <a:tc>
                  <a:txBody>
                    <a:bodyPr/>
                    <a:lstStyle/>
                    <a:p>
                      <a:pPr algn="ctr"/>
                      <a:r>
                        <a:rPr lang="nl-NL" sz="4000" b="1" dirty="0">
                          <a:solidFill>
                            <a:schemeClr val="bg1"/>
                          </a:solidFill>
                        </a:rPr>
                        <a:t>€ 20.017,80 </a:t>
                      </a:r>
                      <a:endParaRPr lang="nl-NL" sz="4000" dirty="0">
                        <a:solidFill>
                          <a:schemeClr val="bg1"/>
                        </a:solidFill>
                      </a:endParaRPr>
                    </a:p>
                  </a:txBody>
                  <a:tcPr/>
                </a:tc>
                <a:tc>
                  <a:txBody>
                    <a:bodyPr/>
                    <a:lstStyle/>
                    <a:p>
                      <a:pPr algn="ctr"/>
                      <a:r>
                        <a:rPr lang="nl-NL" sz="4000" dirty="0"/>
                        <a:t>…</a:t>
                      </a:r>
                    </a:p>
                  </a:txBody>
                  <a:tcPr/>
                </a:tc>
                <a:tc>
                  <a:txBody>
                    <a:bodyPr/>
                    <a:lstStyle/>
                    <a:p>
                      <a:pPr algn="ctr"/>
                      <a:r>
                        <a:rPr lang="nl-NL" sz="4000" b="1" dirty="0">
                          <a:solidFill>
                            <a:schemeClr val="bg1"/>
                          </a:solidFill>
                        </a:rPr>
                        <a:t>€ 54.000</a:t>
                      </a:r>
                      <a:endParaRPr lang="nl-NL" sz="4000" dirty="0"/>
                    </a:p>
                  </a:txBody>
                  <a:tcPr/>
                </a:tc>
                <a:extLst>
                  <a:ext uri="{0D108BD9-81ED-4DB2-BD59-A6C34878D82A}">
                    <a16:rowId xmlns:a16="http://schemas.microsoft.com/office/drawing/2014/main" val="598069224"/>
                  </a:ext>
                </a:extLst>
              </a:tr>
              <a:tr h="608341">
                <a:tc>
                  <a:txBody>
                    <a:bodyPr/>
                    <a:lstStyle/>
                    <a:p>
                      <a:pPr algn="ctr"/>
                      <a:r>
                        <a:rPr lang="nl-NL" sz="4000" b="1" dirty="0">
                          <a:solidFill>
                            <a:srgbClr val="00B050"/>
                          </a:solidFill>
                        </a:rPr>
                        <a:t>37,07%</a:t>
                      </a:r>
                      <a:endParaRPr lang="nl-NL" sz="4000" dirty="0"/>
                    </a:p>
                  </a:txBody>
                  <a:tcPr/>
                </a:tc>
                <a:tc>
                  <a:txBody>
                    <a:bodyPr/>
                    <a:lstStyle/>
                    <a:p>
                      <a:pPr algn="ctr"/>
                      <a:r>
                        <a:rPr lang="nl-NL" sz="4000" dirty="0">
                          <a:solidFill>
                            <a:srgbClr val="00B050"/>
                          </a:solidFill>
                        </a:rPr>
                        <a:t>1%</a:t>
                      </a:r>
                    </a:p>
                  </a:txBody>
                  <a:tcPr/>
                </a:tc>
                <a:tc>
                  <a:txBody>
                    <a:bodyPr/>
                    <a:lstStyle/>
                    <a:p>
                      <a:pPr algn="ctr"/>
                      <a:r>
                        <a:rPr lang="nl-NL" sz="4000" dirty="0">
                          <a:solidFill>
                            <a:srgbClr val="00B050"/>
                          </a:solidFill>
                        </a:rPr>
                        <a:t>100%</a:t>
                      </a:r>
                    </a:p>
                  </a:txBody>
                  <a:tcPr/>
                </a:tc>
                <a:extLst>
                  <a:ext uri="{0D108BD9-81ED-4DB2-BD59-A6C34878D82A}">
                    <a16:rowId xmlns:a16="http://schemas.microsoft.com/office/drawing/2014/main" val="3562366323"/>
                  </a:ext>
                </a:extLst>
              </a:tr>
            </a:tbl>
          </a:graphicData>
        </a:graphic>
      </p:graphicFrame>
    </p:spTree>
    <p:extLst>
      <p:ext uri="{BB962C8B-B14F-4D97-AF65-F5344CB8AC3E}">
        <p14:creationId xmlns:p14="http://schemas.microsoft.com/office/powerpoint/2010/main" val="398136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A8CD7E-C04D-19E5-E4EF-08E2D236C82B}"/>
              </a:ext>
            </a:extLst>
          </p:cNvPr>
          <p:cNvSpPr>
            <a:spLocks noGrp="1"/>
          </p:cNvSpPr>
          <p:nvPr>
            <p:ph type="title"/>
          </p:nvPr>
        </p:nvSpPr>
        <p:spPr/>
        <p:txBody>
          <a:bodyPr/>
          <a:lstStyle/>
          <a:p>
            <a:r>
              <a:rPr lang="nl-NL" dirty="0"/>
              <a:t>Vraag 3</a:t>
            </a:r>
          </a:p>
        </p:txBody>
      </p:sp>
      <p:sp>
        <p:nvSpPr>
          <p:cNvPr id="3" name="Tijdelijke aanduiding voor inhoud 2">
            <a:extLst>
              <a:ext uri="{FF2B5EF4-FFF2-40B4-BE49-F238E27FC236}">
                <a16:creationId xmlns:a16="http://schemas.microsoft.com/office/drawing/2014/main" id="{C3C2B326-BAEB-CFF5-C56A-92AF4FDB4E43}"/>
              </a:ext>
            </a:extLst>
          </p:cNvPr>
          <p:cNvSpPr>
            <a:spLocks noGrp="1"/>
          </p:cNvSpPr>
          <p:nvPr>
            <p:ph idx="1"/>
          </p:nvPr>
        </p:nvSpPr>
        <p:spPr>
          <a:xfrm>
            <a:off x="838200" y="1929384"/>
            <a:ext cx="9598572" cy="4251960"/>
          </a:xfrm>
        </p:spPr>
        <p:txBody>
          <a:bodyPr>
            <a:normAutofit/>
          </a:bodyPr>
          <a:lstStyle/>
          <a:p>
            <a:pPr marL="0" lvl="0" indent="0">
              <a:lnSpc>
                <a:spcPct val="107000"/>
              </a:lnSpc>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Een liter aardgas zou zonder bemoeienis van de overheid € 0,45 per liter moeten kosten. De overheid vraagt echter 80% accijns en 21% btw.  </a:t>
            </a:r>
          </a:p>
          <a:p>
            <a:pPr marL="0" lvl="0" indent="0">
              <a:lnSpc>
                <a:spcPct val="107000"/>
              </a:lnSpc>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Hoeveel moet je nu betalen voor 1 liter aardgas?</a:t>
            </a:r>
          </a:p>
          <a:p>
            <a:endParaRPr lang="nl-NL" sz="3200" dirty="0"/>
          </a:p>
        </p:txBody>
      </p:sp>
      <p:graphicFrame>
        <p:nvGraphicFramePr>
          <p:cNvPr id="6" name="Tabel 7">
            <a:extLst>
              <a:ext uri="{FF2B5EF4-FFF2-40B4-BE49-F238E27FC236}">
                <a16:creationId xmlns:a16="http://schemas.microsoft.com/office/drawing/2014/main" id="{B8012AFA-8C10-7DC3-6DD6-D2EC7E164E94}"/>
              </a:ext>
            </a:extLst>
          </p:cNvPr>
          <p:cNvGraphicFramePr>
            <a:graphicFrameLocks noGrp="1"/>
          </p:cNvGraphicFramePr>
          <p:nvPr>
            <p:extLst>
              <p:ext uri="{D42A27DB-BD31-4B8C-83A1-F6EECF244321}">
                <p14:modId xmlns:p14="http://schemas.microsoft.com/office/powerpoint/2010/main" val="1654488899"/>
              </p:ext>
            </p:extLst>
          </p:nvPr>
        </p:nvGraphicFramePr>
        <p:xfrm>
          <a:off x="838200" y="3447023"/>
          <a:ext cx="5651061" cy="1402080"/>
        </p:xfrm>
        <a:graphic>
          <a:graphicData uri="http://schemas.openxmlformats.org/drawingml/2006/table">
            <a:tbl>
              <a:tblPr firstRow="1" bandRow="1">
                <a:tableStyleId>{93296810-A885-4BE3-A3E7-6D5BEEA58F35}</a:tableStyleId>
              </a:tblPr>
              <a:tblGrid>
                <a:gridCol w="1883687">
                  <a:extLst>
                    <a:ext uri="{9D8B030D-6E8A-4147-A177-3AD203B41FA5}">
                      <a16:colId xmlns:a16="http://schemas.microsoft.com/office/drawing/2014/main" val="2174274344"/>
                    </a:ext>
                  </a:extLst>
                </a:gridCol>
                <a:gridCol w="1883687">
                  <a:extLst>
                    <a:ext uri="{9D8B030D-6E8A-4147-A177-3AD203B41FA5}">
                      <a16:colId xmlns:a16="http://schemas.microsoft.com/office/drawing/2014/main" val="2651158009"/>
                    </a:ext>
                  </a:extLst>
                </a:gridCol>
                <a:gridCol w="1883687">
                  <a:extLst>
                    <a:ext uri="{9D8B030D-6E8A-4147-A177-3AD203B41FA5}">
                      <a16:colId xmlns:a16="http://schemas.microsoft.com/office/drawing/2014/main" val="3272155618"/>
                    </a:ext>
                  </a:extLst>
                </a:gridCol>
              </a:tblGrid>
              <a:tr h="608341">
                <a:tc>
                  <a:txBody>
                    <a:bodyPr/>
                    <a:lstStyle/>
                    <a:p>
                      <a:pPr algn="ctr"/>
                      <a:r>
                        <a:rPr lang="nl-NL" sz="4000" b="1" dirty="0">
                          <a:solidFill>
                            <a:schemeClr val="bg1"/>
                          </a:solidFill>
                        </a:rPr>
                        <a:t>€ 0,45</a:t>
                      </a:r>
                    </a:p>
                  </a:txBody>
                  <a:tcPr/>
                </a:tc>
                <a:tc>
                  <a:txBody>
                    <a:bodyPr/>
                    <a:lstStyle/>
                    <a:p>
                      <a:pPr algn="ctr"/>
                      <a:r>
                        <a:rPr lang="nl-NL" sz="4000" b="1" dirty="0"/>
                        <a:t>…</a:t>
                      </a:r>
                    </a:p>
                  </a:txBody>
                  <a:tcPr/>
                </a:tc>
                <a:tc>
                  <a:txBody>
                    <a:bodyPr/>
                    <a:lstStyle/>
                    <a:p>
                      <a:pPr algn="ctr"/>
                      <a:r>
                        <a:rPr lang="nl-NL" sz="4000" b="1" dirty="0">
                          <a:solidFill>
                            <a:schemeClr val="bg1"/>
                          </a:solidFill>
                        </a:rPr>
                        <a:t>€ 0,81</a:t>
                      </a:r>
                      <a:endParaRPr lang="nl-NL" sz="4000" b="1" dirty="0"/>
                    </a:p>
                  </a:txBody>
                  <a:tcPr/>
                </a:tc>
                <a:extLst>
                  <a:ext uri="{0D108BD9-81ED-4DB2-BD59-A6C34878D82A}">
                    <a16:rowId xmlns:a16="http://schemas.microsoft.com/office/drawing/2014/main" val="598069224"/>
                  </a:ext>
                </a:extLst>
              </a:tr>
              <a:tr h="608341">
                <a:tc>
                  <a:txBody>
                    <a:bodyPr/>
                    <a:lstStyle/>
                    <a:p>
                      <a:pPr algn="ctr"/>
                      <a:r>
                        <a:rPr lang="nl-NL" sz="4000" b="1" dirty="0">
                          <a:solidFill>
                            <a:srgbClr val="00B050"/>
                          </a:solidFill>
                        </a:rPr>
                        <a:t>100%</a:t>
                      </a:r>
                      <a:endParaRPr lang="nl-NL" sz="4000" b="1" dirty="0"/>
                    </a:p>
                  </a:txBody>
                  <a:tcPr/>
                </a:tc>
                <a:tc>
                  <a:txBody>
                    <a:bodyPr/>
                    <a:lstStyle/>
                    <a:p>
                      <a:pPr algn="ctr"/>
                      <a:r>
                        <a:rPr lang="nl-NL" sz="4000" b="1" dirty="0">
                          <a:solidFill>
                            <a:srgbClr val="00B050"/>
                          </a:solidFill>
                        </a:rPr>
                        <a:t>1%</a:t>
                      </a:r>
                    </a:p>
                  </a:txBody>
                  <a:tcPr/>
                </a:tc>
                <a:tc>
                  <a:txBody>
                    <a:bodyPr/>
                    <a:lstStyle/>
                    <a:p>
                      <a:pPr algn="ctr"/>
                      <a:r>
                        <a:rPr lang="nl-NL" sz="4000" b="1" dirty="0">
                          <a:solidFill>
                            <a:srgbClr val="00B050"/>
                          </a:solidFill>
                        </a:rPr>
                        <a:t>180%</a:t>
                      </a:r>
                    </a:p>
                  </a:txBody>
                  <a:tcPr/>
                </a:tc>
                <a:extLst>
                  <a:ext uri="{0D108BD9-81ED-4DB2-BD59-A6C34878D82A}">
                    <a16:rowId xmlns:a16="http://schemas.microsoft.com/office/drawing/2014/main" val="3562366323"/>
                  </a:ext>
                </a:extLst>
              </a:tr>
            </a:tbl>
          </a:graphicData>
        </a:graphic>
      </p:graphicFrame>
      <p:graphicFrame>
        <p:nvGraphicFramePr>
          <p:cNvPr id="7" name="Tabel 7">
            <a:extLst>
              <a:ext uri="{FF2B5EF4-FFF2-40B4-BE49-F238E27FC236}">
                <a16:creationId xmlns:a16="http://schemas.microsoft.com/office/drawing/2014/main" id="{5FA028A8-200A-1137-D049-A4158CDBD9AC}"/>
              </a:ext>
            </a:extLst>
          </p:cNvPr>
          <p:cNvGraphicFramePr>
            <a:graphicFrameLocks noGrp="1"/>
          </p:cNvGraphicFramePr>
          <p:nvPr>
            <p:extLst>
              <p:ext uri="{D42A27DB-BD31-4B8C-83A1-F6EECF244321}">
                <p14:modId xmlns:p14="http://schemas.microsoft.com/office/powerpoint/2010/main" val="1096282710"/>
              </p:ext>
            </p:extLst>
          </p:nvPr>
        </p:nvGraphicFramePr>
        <p:xfrm>
          <a:off x="838199" y="4964662"/>
          <a:ext cx="5651061" cy="1402080"/>
        </p:xfrm>
        <a:graphic>
          <a:graphicData uri="http://schemas.openxmlformats.org/drawingml/2006/table">
            <a:tbl>
              <a:tblPr firstRow="1" bandRow="1">
                <a:tableStyleId>{93296810-A885-4BE3-A3E7-6D5BEEA58F35}</a:tableStyleId>
              </a:tblPr>
              <a:tblGrid>
                <a:gridCol w="1883687">
                  <a:extLst>
                    <a:ext uri="{9D8B030D-6E8A-4147-A177-3AD203B41FA5}">
                      <a16:colId xmlns:a16="http://schemas.microsoft.com/office/drawing/2014/main" val="2174274344"/>
                    </a:ext>
                  </a:extLst>
                </a:gridCol>
                <a:gridCol w="1883687">
                  <a:extLst>
                    <a:ext uri="{9D8B030D-6E8A-4147-A177-3AD203B41FA5}">
                      <a16:colId xmlns:a16="http://schemas.microsoft.com/office/drawing/2014/main" val="2651158009"/>
                    </a:ext>
                  </a:extLst>
                </a:gridCol>
                <a:gridCol w="1883687">
                  <a:extLst>
                    <a:ext uri="{9D8B030D-6E8A-4147-A177-3AD203B41FA5}">
                      <a16:colId xmlns:a16="http://schemas.microsoft.com/office/drawing/2014/main" val="3272155618"/>
                    </a:ext>
                  </a:extLst>
                </a:gridCol>
              </a:tblGrid>
              <a:tr h="608341">
                <a:tc>
                  <a:txBody>
                    <a:bodyPr/>
                    <a:lstStyle/>
                    <a:p>
                      <a:pPr algn="ctr"/>
                      <a:r>
                        <a:rPr lang="nl-NL" sz="4000" b="1" dirty="0">
                          <a:solidFill>
                            <a:schemeClr val="bg1"/>
                          </a:solidFill>
                        </a:rPr>
                        <a:t>€ 0, 81</a:t>
                      </a:r>
                    </a:p>
                  </a:txBody>
                  <a:tcPr/>
                </a:tc>
                <a:tc>
                  <a:txBody>
                    <a:bodyPr/>
                    <a:lstStyle/>
                    <a:p>
                      <a:pPr algn="ctr"/>
                      <a:r>
                        <a:rPr lang="nl-NL" sz="4000" b="1" dirty="0"/>
                        <a:t>…</a:t>
                      </a:r>
                    </a:p>
                  </a:txBody>
                  <a:tcPr/>
                </a:tc>
                <a:tc>
                  <a:txBody>
                    <a:bodyPr/>
                    <a:lstStyle/>
                    <a:p>
                      <a:pPr algn="ctr"/>
                      <a:r>
                        <a:rPr lang="nl-NL" sz="4000" b="1" dirty="0">
                          <a:solidFill>
                            <a:schemeClr val="bg1"/>
                          </a:solidFill>
                        </a:rPr>
                        <a:t>€ 0,9801</a:t>
                      </a:r>
                      <a:endParaRPr lang="nl-NL" sz="4000" b="1" dirty="0"/>
                    </a:p>
                  </a:txBody>
                  <a:tcPr/>
                </a:tc>
                <a:extLst>
                  <a:ext uri="{0D108BD9-81ED-4DB2-BD59-A6C34878D82A}">
                    <a16:rowId xmlns:a16="http://schemas.microsoft.com/office/drawing/2014/main" val="598069224"/>
                  </a:ext>
                </a:extLst>
              </a:tr>
              <a:tr h="608341">
                <a:tc>
                  <a:txBody>
                    <a:bodyPr/>
                    <a:lstStyle/>
                    <a:p>
                      <a:pPr algn="ctr"/>
                      <a:r>
                        <a:rPr lang="nl-NL" sz="4000" b="1" dirty="0">
                          <a:solidFill>
                            <a:srgbClr val="00B050"/>
                          </a:solidFill>
                        </a:rPr>
                        <a:t>100%</a:t>
                      </a:r>
                      <a:endParaRPr lang="nl-NL" sz="4000" b="1" dirty="0"/>
                    </a:p>
                  </a:txBody>
                  <a:tcPr/>
                </a:tc>
                <a:tc>
                  <a:txBody>
                    <a:bodyPr/>
                    <a:lstStyle/>
                    <a:p>
                      <a:pPr algn="ctr"/>
                      <a:r>
                        <a:rPr lang="nl-NL" sz="4000" b="1" dirty="0">
                          <a:solidFill>
                            <a:srgbClr val="00B050"/>
                          </a:solidFill>
                        </a:rPr>
                        <a:t>1%</a:t>
                      </a:r>
                    </a:p>
                  </a:txBody>
                  <a:tcPr/>
                </a:tc>
                <a:tc>
                  <a:txBody>
                    <a:bodyPr/>
                    <a:lstStyle/>
                    <a:p>
                      <a:pPr algn="ctr"/>
                      <a:r>
                        <a:rPr lang="nl-NL" sz="4000" b="1" dirty="0">
                          <a:solidFill>
                            <a:srgbClr val="00B050"/>
                          </a:solidFill>
                        </a:rPr>
                        <a:t>121%</a:t>
                      </a:r>
                    </a:p>
                  </a:txBody>
                  <a:tcPr/>
                </a:tc>
                <a:extLst>
                  <a:ext uri="{0D108BD9-81ED-4DB2-BD59-A6C34878D82A}">
                    <a16:rowId xmlns:a16="http://schemas.microsoft.com/office/drawing/2014/main" val="3562366323"/>
                  </a:ext>
                </a:extLst>
              </a:tr>
            </a:tbl>
          </a:graphicData>
        </a:graphic>
      </p:graphicFrame>
    </p:spTree>
    <p:extLst>
      <p:ext uri="{BB962C8B-B14F-4D97-AF65-F5344CB8AC3E}">
        <p14:creationId xmlns:p14="http://schemas.microsoft.com/office/powerpoint/2010/main" val="45550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08F683-C77B-B554-B4A9-571199387277}"/>
              </a:ext>
            </a:extLst>
          </p:cNvPr>
          <p:cNvSpPr>
            <a:spLocks noGrp="1"/>
          </p:cNvSpPr>
          <p:nvPr>
            <p:ph type="title"/>
          </p:nvPr>
        </p:nvSpPr>
        <p:spPr/>
        <p:txBody>
          <a:bodyPr/>
          <a:lstStyle/>
          <a:p>
            <a:r>
              <a:rPr lang="nl-NL" dirty="0"/>
              <a:t>Vraag 4</a:t>
            </a:r>
          </a:p>
        </p:txBody>
      </p:sp>
      <p:sp>
        <p:nvSpPr>
          <p:cNvPr id="3" name="Tijdelijke aanduiding voor inhoud 2">
            <a:extLst>
              <a:ext uri="{FF2B5EF4-FFF2-40B4-BE49-F238E27FC236}">
                <a16:creationId xmlns:a16="http://schemas.microsoft.com/office/drawing/2014/main" id="{E6F870AC-8BE7-0BBF-51B1-11E201DF22D6}"/>
              </a:ext>
            </a:extLst>
          </p:cNvPr>
          <p:cNvSpPr>
            <a:spLocks noGrp="1"/>
          </p:cNvSpPr>
          <p:nvPr>
            <p:ph idx="1"/>
          </p:nvPr>
        </p:nvSpPr>
        <p:spPr/>
        <p:txBody>
          <a:bodyPr>
            <a:normAutofit/>
          </a:bodyPr>
          <a:lstStyle/>
          <a:p>
            <a:pPr marL="0" lvl="0" indent="0">
              <a:lnSpc>
                <a:spcPct val="107000"/>
              </a:lnSpc>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De overheid geeft 60% subsidie bij een bezoek aan een museum. Dankzij de subsidie hoeft een bezoeker maar € 8,40 te betalen. </a:t>
            </a:r>
          </a:p>
          <a:p>
            <a:pPr marL="0" lvl="0" indent="0">
              <a:lnSpc>
                <a:spcPct val="107000"/>
              </a:lnSpc>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Hoeveel zou je moeten betalen voor het museumbezoek indien de overheid geen subsidie geeft op de toegangsprijs van het museum.</a:t>
            </a:r>
          </a:p>
          <a:p>
            <a:pPr marL="0" indent="0">
              <a:buNone/>
            </a:pPr>
            <a:endParaRPr lang="nl-NL" sz="3200" dirty="0"/>
          </a:p>
        </p:txBody>
      </p:sp>
      <p:graphicFrame>
        <p:nvGraphicFramePr>
          <p:cNvPr id="4" name="Tabel 7">
            <a:extLst>
              <a:ext uri="{FF2B5EF4-FFF2-40B4-BE49-F238E27FC236}">
                <a16:creationId xmlns:a16="http://schemas.microsoft.com/office/drawing/2014/main" id="{4FEA864A-8341-81E0-C7CD-C1B7CA12EDFB}"/>
              </a:ext>
            </a:extLst>
          </p:cNvPr>
          <p:cNvGraphicFramePr>
            <a:graphicFrameLocks noGrp="1"/>
          </p:cNvGraphicFramePr>
          <p:nvPr>
            <p:extLst>
              <p:ext uri="{D42A27DB-BD31-4B8C-83A1-F6EECF244321}">
                <p14:modId xmlns:p14="http://schemas.microsoft.com/office/powerpoint/2010/main" val="3778972076"/>
              </p:ext>
            </p:extLst>
          </p:nvPr>
        </p:nvGraphicFramePr>
        <p:xfrm>
          <a:off x="1027387" y="4549351"/>
          <a:ext cx="5651061" cy="1402080"/>
        </p:xfrm>
        <a:graphic>
          <a:graphicData uri="http://schemas.openxmlformats.org/drawingml/2006/table">
            <a:tbl>
              <a:tblPr firstRow="1" bandRow="1">
                <a:tableStyleId>{93296810-A885-4BE3-A3E7-6D5BEEA58F35}</a:tableStyleId>
              </a:tblPr>
              <a:tblGrid>
                <a:gridCol w="1883687">
                  <a:extLst>
                    <a:ext uri="{9D8B030D-6E8A-4147-A177-3AD203B41FA5}">
                      <a16:colId xmlns:a16="http://schemas.microsoft.com/office/drawing/2014/main" val="2174274344"/>
                    </a:ext>
                  </a:extLst>
                </a:gridCol>
                <a:gridCol w="1883687">
                  <a:extLst>
                    <a:ext uri="{9D8B030D-6E8A-4147-A177-3AD203B41FA5}">
                      <a16:colId xmlns:a16="http://schemas.microsoft.com/office/drawing/2014/main" val="2651158009"/>
                    </a:ext>
                  </a:extLst>
                </a:gridCol>
                <a:gridCol w="1883687">
                  <a:extLst>
                    <a:ext uri="{9D8B030D-6E8A-4147-A177-3AD203B41FA5}">
                      <a16:colId xmlns:a16="http://schemas.microsoft.com/office/drawing/2014/main" val="3272155618"/>
                    </a:ext>
                  </a:extLst>
                </a:gridCol>
              </a:tblGrid>
              <a:tr h="608341">
                <a:tc>
                  <a:txBody>
                    <a:bodyPr/>
                    <a:lstStyle/>
                    <a:p>
                      <a:pPr algn="ctr"/>
                      <a:r>
                        <a:rPr lang="nl-NL" sz="4000" b="1" dirty="0">
                          <a:solidFill>
                            <a:schemeClr val="bg1"/>
                          </a:solidFill>
                        </a:rPr>
                        <a:t>€ 8,40</a:t>
                      </a:r>
                    </a:p>
                  </a:txBody>
                  <a:tcPr/>
                </a:tc>
                <a:tc>
                  <a:txBody>
                    <a:bodyPr/>
                    <a:lstStyle/>
                    <a:p>
                      <a:pPr algn="ctr"/>
                      <a:r>
                        <a:rPr lang="nl-NL" sz="4000" b="1" dirty="0"/>
                        <a:t>…</a:t>
                      </a:r>
                    </a:p>
                  </a:txBody>
                  <a:tcPr/>
                </a:tc>
                <a:tc>
                  <a:txBody>
                    <a:bodyPr/>
                    <a:lstStyle/>
                    <a:p>
                      <a:pPr algn="ctr"/>
                      <a:r>
                        <a:rPr lang="nl-NL" sz="4000" b="1" dirty="0">
                          <a:solidFill>
                            <a:schemeClr val="bg1"/>
                          </a:solidFill>
                        </a:rPr>
                        <a:t>€ 21,00</a:t>
                      </a:r>
                      <a:endParaRPr lang="nl-NL" sz="4000" b="1" dirty="0"/>
                    </a:p>
                  </a:txBody>
                  <a:tcPr/>
                </a:tc>
                <a:extLst>
                  <a:ext uri="{0D108BD9-81ED-4DB2-BD59-A6C34878D82A}">
                    <a16:rowId xmlns:a16="http://schemas.microsoft.com/office/drawing/2014/main" val="598069224"/>
                  </a:ext>
                </a:extLst>
              </a:tr>
              <a:tr h="608341">
                <a:tc>
                  <a:txBody>
                    <a:bodyPr/>
                    <a:lstStyle/>
                    <a:p>
                      <a:pPr algn="ctr"/>
                      <a:r>
                        <a:rPr lang="nl-NL" sz="4000" b="1" dirty="0">
                          <a:solidFill>
                            <a:srgbClr val="00B050"/>
                          </a:solidFill>
                        </a:rPr>
                        <a:t>40%</a:t>
                      </a:r>
                      <a:endParaRPr lang="nl-NL" sz="4000" b="1" dirty="0"/>
                    </a:p>
                  </a:txBody>
                  <a:tcPr/>
                </a:tc>
                <a:tc>
                  <a:txBody>
                    <a:bodyPr/>
                    <a:lstStyle/>
                    <a:p>
                      <a:pPr algn="ctr"/>
                      <a:r>
                        <a:rPr lang="nl-NL" sz="4000" b="1" dirty="0">
                          <a:solidFill>
                            <a:srgbClr val="00B050"/>
                          </a:solidFill>
                        </a:rPr>
                        <a:t>1%</a:t>
                      </a:r>
                    </a:p>
                  </a:txBody>
                  <a:tcPr/>
                </a:tc>
                <a:tc>
                  <a:txBody>
                    <a:bodyPr/>
                    <a:lstStyle/>
                    <a:p>
                      <a:pPr algn="ctr"/>
                      <a:r>
                        <a:rPr lang="nl-NL" sz="4000" b="1" dirty="0">
                          <a:solidFill>
                            <a:srgbClr val="00B050"/>
                          </a:solidFill>
                        </a:rPr>
                        <a:t>100%</a:t>
                      </a:r>
                    </a:p>
                  </a:txBody>
                  <a:tcPr/>
                </a:tc>
                <a:extLst>
                  <a:ext uri="{0D108BD9-81ED-4DB2-BD59-A6C34878D82A}">
                    <a16:rowId xmlns:a16="http://schemas.microsoft.com/office/drawing/2014/main" val="3562366323"/>
                  </a:ext>
                </a:extLst>
              </a:tr>
            </a:tbl>
          </a:graphicData>
        </a:graphic>
      </p:graphicFrame>
      <p:sp>
        <p:nvSpPr>
          <p:cNvPr id="5" name="Tekstvak 4">
            <a:extLst>
              <a:ext uri="{FF2B5EF4-FFF2-40B4-BE49-F238E27FC236}">
                <a16:creationId xmlns:a16="http://schemas.microsoft.com/office/drawing/2014/main" id="{91A15746-D0F5-9315-F718-0CA699CCB947}"/>
              </a:ext>
            </a:extLst>
          </p:cNvPr>
          <p:cNvSpPr txBox="1"/>
          <p:nvPr/>
        </p:nvSpPr>
        <p:spPr>
          <a:xfrm>
            <a:off x="945931" y="3725880"/>
            <a:ext cx="6421821" cy="707886"/>
          </a:xfrm>
          <a:prstGeom prst="rect">
            <a:avLst/>
          </a:prstGeom>
          <a:noFill/>
        </p:spPr>
        <p:txBody>
          <a:bodyPr wrap="square" rtlCol="0">
            <a:spAutoFit/>
          </a:bodyPr>
          <a:lstStyle/>
          <a:p>
            <a:r>
              <a:rPr lang="nl-NL" sz="4000" b="1" dirty="0">
                <a:solidFill>
                  <a:srgbClr val="00B050"/>
                </a:solidFill>
              </a:rPr>
              <a:t>De overheid betaalt 60%, dus jij betaalt 40%</a:t>
            </a:r>
          </a:p>
        </p:txBody>
      </p:sp>
    </p:spTree>
    <p:extLst>
      <p:ext uri="{BB962C8B-B14F-4D97-AF65-F5344CB8AC3E}">
        <p14:creationId xmlns:p14="http://schemas.microsoft.com/office/powerpoint/2010/main" val="175802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9D870-0E3A-84C0-4236-38FF7536143E}"/>
              </a:ext>
            </a:extLst>
          </p:cNvPr>
          <p:cNvSpPr>
            <a:spLocks noGrp="1"/>
          </p:cNvSpPr>
          <p:nvPr>
            <p:ph type="title"/>
          </p:nvPr>
        </p:nvSpPr>
        <p:spPr/>
        <p:txBody>
          <a:bodyPr/>
          <a:lstStyle/>
          <a:p>
            <a:r>
              <a:rPr lang="nl-NL" dirty="0"/>
              <a:t>Vraag 5</a:t>
            </a:r>
          </a:p>
        </p:txBody>
      </p:sp>
      <p:sp>
        <p:nvSpPr>
          <p:cNvPr id="3" name="Tijdelijke aanduiding voor inhoud 2">
            <a:extLst>
              <a:ext uri="{FF2B5EF4-FFF2-40B4-BE49-F238E27FC236}">
                <a16:creationId xmlns:a16="http://schemas.microsoft.com/office/drawing/2014/main" id="{83D7A079-5B65-2616-634F-2566199ADABF}"/>
              </a:ext>
            </a:extLst>
          </p:cNvPr>
          <p:cNvSpPr>
            <a:spLocks noGrp="1"/>
          </p:cNvSpPr>
          <p:nvPr>
            <p:ph idx="1"/>
          </p:nvPr>
        </p:nvSpPr>
        <p:spPr/>
        <p:txBody>
          <a:bodyPr>
            <a:normAutofit/>
          </a:bodyPr>
          <a:lstStyle/>
          <a:p>
            <a:pPr marL="0" lvl="0" indent="0">
              <a:lnSpc>
                <a:spcPct val="107000"/>
              </a:lnSpc>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De Nederlandse overheid heeft de afgelopen jaren een deel van het begrotingstekort opgelost door te lenen. Hierdoor is de staatsschuld opgelopen tot € 366,8 miljard. Nederland telt op dit moment 17,6 miljoen inwoners. </a:t>
            </a:r>
          </a:p>
          <a:p>
            <a:pPr marL="0" lvl="0" indent="0">
              <a:lnSpc>
                <a:spcPct val="107000"/>
              </a:lnSpc>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Bereken de staatsschuld per hoofd van de bevolking.</a:t>
            </a:r>
          </a:p>
        </p:txBody>
      </p:sp>
      <p:sp>
        <p:nvSpPr>
          <p:cNvPr id="4" name="Tekstvak 3">
            <a:extLst>
              <a:ext uri="{FF2B5EF4-FFF2-40B4-BE49-F238E27FC236}">
                <a16:creationId xmlns:a16="http://schemas.microsoft.com/office/drawing/2014/main" id="{38BBEF23-A885-5145-0201-63C3E4C1E01F}"/>
              </a:ext>
            </a:extLst>
          </p:cNvPr>
          <p:cNvSpPr txBox="1"/>
          <p:nvPr/>
        </p:nvSpPr>
        <p:spPr>
          <a:xfrm>
            <a:off x="945931" y="3725880"/>
            <a:ext cx="6264166" cy="707886"/>
          </a:xfrm>
          <a:prstGeom prst="rect">
            <a:avLst/>
          </a:prstGeom>
          <a:noFill/>
        </p:spPr>
        <p:txBody>
          <a:bodyPr wrap="square" rtlCol="0">
            <a:spAutoFit/>
          </a:bodyPr>
          <a:lstStyle/>
          <a:p>
            <a:r>
              <a:rPr lang="nl-NL" sz="4000" b="1" dirty="0">
                <a:solidFill>
                  <a:srgbClr val="00B050"/>
                </a:solidFill>
              </a:rPr>
              <a:t>€ 366.800.000.000 : 17.600.000 = € 20.840,91</a:t>
            </a:r>
          </a:p>
        </p:txBody>
      </p:sp>
    </p:spTree>
    <p:extLst>
      <p:ext uri="{BB962C8B-B14F-4D97-AF65-F5344CB8AC3E}">
        <p14:creationId xmlns:p14="http://schemas.microsoft.com/office/powerpoint/2010/main" val="77020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F4B34-6993-C2C1-D30B-FEB75E10E3A3}"/>
              </a:ext>
            </a:extLst>
          </p:cNvPr>
          <p:cNvSpPr>
            <a:spLocks noGrp="1"/>
          </p:cNvSpPr>
          <p:nvPr>
            <p:ph type="title"/>
          </p:nvPr>
        </p:nvSpPr>
        <p:spPr/>
        <p:txBody>
          <a:bodyPr/>
          <a:lstStyle/>
          <a:p>
            <a:r>
              <a:rPr lang="nl-NL" dirty="0"/>
              <a:t>Vraag 6</a:t>
            </a:r>
          </a:p>
        </p:txBody>
      </p:sp>
      <p:sp>
        <p:nvSpPr>
          <p:cNvPr id="3" name="Tijdelijke aanduiding voor inhoud 2">
            <a:extLst>
              <a:ext uri="{FF2B5EF4-FFF2-40B4-BE49-F238E27FC236}">
                <a16:creationId xmlns:a16="http://schemas.microsoft.com/office/drawing/2014/main" id="{1F598164-6DC3-00A8-D62F-5D1202B9EB83}"/>
              </a:ext>
            </a:extLst>
          </p:cNvPr>
          <p:cNvSpPr>
            <a:spLocks noGrp="1"/>
          </p:cNvSpPr>
          <p:nvPr>
            <p:ph idx="1"/>
          </p:nvPr>
        </p:nvSpPr>
        <p:spPr/>
        <p:txBody>
          <a:bodyPr>
            <a:normAutofit/>
          </a:bodyPr>
          <a:lstStyle/>
          <a:p>
            <a:pPr marL="0" indent="0">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De overheid heeft een voordeel en een nadeel bij privatiseren. Door privatiseren verliest de overheid een groot deel van de zeggenschap van het geprivatiseerde bedrijf. Geef een voordeel van privatiseren voor de overheid.</a:t>
            </a:r>
          </a:p>
          <a:p>
            <a:pPr marL="0" indent="0">
              <a:buNone/>
            </a:pPr>
            <a:endParaRPr lang="nl-NL" sz="3200" dirty="0"/>
          </a:p>
        </p:txBody>
      </p:sp>
      <p:sp>
        <p:nvSpPr>
          <p:cNvPr id="4" name="Tekstvak 3">
            <a:extLst>
              <a:ext uri="{FF2B5EF4-FFF2-40B4-BE49-F238E27FC236}">
                <a16:creationId xmlns:a16="http://schemas.microsoft.com/office/drawing/2014/main" id="{9BF515DC-A37E-74C1-0B91-599520EA4C5A}"/>
              </a:ext>
            </a:extLst>
          </p:cNvPr>
          <p:cNvSpPr txBox="1"/>
          <p:nvPr/>
        </p:nvSpPr>
        <p:spPr>
          <a:xfrm>
            <a:off x="945931" y="3725880"/>
            <a:ext cx="10515600" cy="1323439"/>
          </a:xfrm>
          <a:prstGeom prst="rect">
            <a:avLst/>
          </a:prstGeom>
          <a:noFill/>
        </p:spPr>
        <p:txBody>
          <a:bodyPr wrap="square" rtlCol="0">
            <a:spAutoFit/>
          </a:bodyPr>
          <a:lstStyle/>
          <a:p>
            <a:r>
              <a:rPr lang="nl-NL" sz="4000" b="1" dirty="0">
                <a:solidFill>
                  <a:srgbClr val="00B050"/>
                </a:solidFill>
              </a:rPr>
              <a:t>De overheid hoeft geen energie meer te stoppen in het geprivatiseerde bedrijf.</a:t>
            </a:r>
          </a:p>
          <a:p>
            <a:r>
              <a:rPr lang="nl-NL" sz="4000" b="1" dirty="0">
                <a:solidFill>
                  <a:srgbClr val="00B050"/>
                </a:solidFill>
              </a:rPr>
              <a:t>De overheid hoeft niet meer op te draaien voor de eventuele verliezen van het bedrijf.</a:t>
            </a:r>
          </a:p>
        </p:txBody>
      </p:sp>
    </p:spTree>
    <p:extLst>
      <p:ext uri="{BB962C8B-B14F-4D97-AF65-F5344CB8AC3E}">
        <p14:creationId xmlns:p14="http://schemas.microsoft.com/office/powerpoint/2010/main" val="26566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D891D-3ACB-FB5C-64B7-9BD50F5885A5}"/>
              </a:ext>
            </a:extLst>
          </p:cNvPr>
          <p:cNvSpPr>
            <a:spLocks noGrp="1"/>
          </p:cNvSpPr>
          <p:nvPr>
            <p:ph type="title"/>
          </p:nvPr>
        </p:nvSpPr>
        <p:spPr/>
        <p:txBody>
          <a:bodyPr/>
          <a:lstStyle/>
          <a:p>
            <a:r>
              <a:rPr lang="nl-NL" dirty="0"/>
              <a:t>Vraag 7</a:t>
            </a:r>
          </a:p>
        </p:txBody>
      </p:sp>
      <p:sp>
        <p:nvSpPr>
          <p:cNvPr id="3" name="Tijdelijke aanduiding voor inhoud 2">
            <a:extLst>
              <a:ext uri="{FF2B5EF4-FFF2-40B4-BE49-F238E27FC236}">
                <a16:creationId xmlns:a16="http://schemas.microsoft.com/office/drawing/2014/main" id="{9591FD3A-A855-956E-B192-2AAFF99A377E}"/>
              </a:ext>
            </a:extLst>
          </p:cNvPr>
          <p:cNvSpPr>
            <a:spLocks noGrp="1"/>
          </p:cNvSpPr>
          <p:nvPr>
            <p:ph idx="1"/>
          </p:nvPr>
        </p:nvSpPr>
        <p:spPr/>
        <p:txBody>
          <a:bodyPr>
            <a:normAutofit/>
          </a:bodyPr>
          <a:lstStyle/>
          <a:p>
            <a:pPr marL="0" indent="0">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Veel winkeliers klagen over de indirecte belastingen. Waarom zou een winkelier voordeel kunnen hebben bij lagere indirecte belastingen.</a:t>
            </a:r>
          </a:p>
          <a:p>
            <a:endParaRPr lang="nl-NL" sz="3200" dirty="0"/>
          </a:p>
        </p:txBody>
      </p:sp>
      <p:sp>
        <p:nvSpPr>
          <p:cNvPr id="4" name="Tekstvak 3">
            <a:extLst>
              <a:ext uri="{FF2B5EF4-FFF2-40B4-BE49-F238E27FC236}">
                <a16:creationId xmlns:a16="http://schemas.microsoft.com/office/drawing/2014/main" id="{3A3C9277-086E-FCF6-8FA8-098C2D6C778C}"/>
              </a:ext>
            </a:extLst>
          </p:cNvPr>
          <p:cNvSpPr txBox="1"/>
          <p:nvPr/>
        </p:nvSpPr>
        <p:spPr>
          <a:xfrm>
            <a:off x="945931" y="3725880"/>
            <a:ext cx="10962290" cy="1938992"/>
          </a:xfrm>
          <a:prstGeom prst="rect">
            <a:avLst/>
          </a:prstGeom>
          <a:noFill/>
        </p:spPr>
        <p:txBody>
          <a:bodyPr wrap="square" rtlCol="0">
            <a:spAutoFit/>
          </a:bodyPr>
          <a:lstStyle/>
          <a:p>
            <a:r>
              <a:rPr lang="nl-NL" sz="4000" b="1" dirty="0">
                <a:solidFill>
                  <a:srgbClr val="00B050"/>
                </a:solidFill>
              </a:rPr>
              <a:t>Voorbeelden van indirecte belastingen zijn btw en accijns.</a:t>
            </a:r>
          </a:p>
          <a:p>
            <a:r>
              <a:rPr lang="nl-NL" sz="4000" b="1" dirty="0">
                <a:solidFill>
                  <a:srgbClr val="00B050"/>
                </a:solidFill>
              </a:rPr>
              <a:t>Als er minder belasting/ accijns betaald hoeft te worden, worden de prijzen lager.</a:t>
            </a:r>
          </a:p>
          <a:p>
            <a:r>
              <a:rPr lang="nl-NL" sz="4000" b="1" dirty="0">
                <a:solidFill>
                  <a:srgbClr val="00B050"/>
                </a:solidFill>
              </a:rPr>
              <a:t>De winkeliers zullen meer producten verkopen en maken daardoor meer winst.</a:t>
            </a:r>
          </a:p>
        </p:txBody>
      </p:sp>
    </p:spTree>
    <p:extLst>
      <p:ext uri="{BB962C8B-B14F-4D97-AF65-F5344CB8AC3E}">
        <p14:creationId xmlns:p14="http://schemas.microsoft.com/office/powerpoint/2010/main" val="98473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B7EA2-A0BA-C94E-9BA8-04D08D40198F}"/>
              </a:ext>
            </a:extLst>
          </p:cNvPr>
          <p:cNvSpPr>
            <a:spLocks noGrp="1"/>
          </p:cNvSpPr>
          <p:nvPr>
            <p:ph type="title"/>
          </p:nvPr>
        </p:nvSpPr>
        <p:spPr/>
        <p:txBody>
          <a:bodyPr/>
          <a:lstStyle/>
          <a:p>
            <a:r>
              <a:rPr lang="nl-NL" dirty="0"/>
              <a:t>Vraag 8</a:t>
            </a:r>
          </a:p>
        </p:txBody>
      </p:sp>
      <p:sp>
        <p:nvSpPr>
          <p:cNvPr id="3" name="Tijdelijke aanduiding voor inhoud 2">
            <a:extLst>
              <a:ext uri="{FF2B5EF4-FFF2-40B4-BE49-F238E27FC236}">
                <a16:creationId xmlns:a16="http://schemas.microsoft.com/office/drawing/2014/main" id="{0FE9F521-8729-0D28-C878-E712A09F85CD}"/>
              </a:ext>
            </a:extLst>
          </p:cNvPr>
          <p:cNvSpPr>
            <a:spLocks noGrp="1"/>
          </p:cNvSpPr>
          <p:nvPr>
            <p:ph idx="1"/>
          </p:nvPr>
        </p:nvSpPr>
        <p:spPr/>
        <p:txBody>
          <a:bodyPr/>
          <a:lstStyle/>
          <a:p>
            <a:pPr marL="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De afgelopen jaren heeft de overheid vooral te maken gehad met een begrotingstekort. De verwachte inkomsten zijn dus groter dan de verwachte uitgaven. De minister van Financiën vindt dat lenen niet de beste oplossing is om het probleem aan te pakken. Hij ziet liever dat de verschillende ministeries gaan bezuinigen. Welke economische reden zal de minister van Financiën hebben om niet te willen lenen om het begrotingstekort op te lossen?</a:t>
            </a:r>
          </a:p>
          <a:p>
            <a:pPr marL="0" indent="0">
              <a:buNone/>
            </a:pPr>
            <a:endParaRPr lang="nl-NL" dirty="0"/>
          </a:p>
        </p:txBody>
      </p:sp>
      <p:sp>
        <p:nvSpPr>
          <p:cNvPr id="4" name="Tekstvak 3">
            <a:extLst>
              <a:ext uri="{FF2B5EF4-FFF2-40B4-BE49-F238E27FC236}">
                <a16:creationId xmlns:a16="http://schemas.microsoft.com/office/drawing/2014/main" id="{85EDCB0B-AA5A-841D-A9B4-815AAAE52AF4}"/>
              </a:ext>
            </a:extLst>
          </p:cNvPr>
          <p:cNvSpPr txBox="1"/>
          <p:nvPr/>
        </p:nvSpPr>
        <p:spPr>
          <a:xfrm>
            <a:off x="945931" y="3725880"/>
            <a:ext cx="6264166" cy="707886"/>
          </a:xfrm>
          <a:prstGeom prst="rect">
            <a:avLst/>
          </a:prstGeom>
          <a:noFill/>
        </p:spPr>
        <p:txBody>
          <a:bodyPr wrap="square" rtlCol="0">
            <a:spAutoFit/>
          </a:bodyPr>
          <a:lstStyle/>
          <a:p>
            <a:r>
              <a:rPr lang="nl-NL" sz="4000" b="1" dirty="0">
                <a:solidFill>
                  <a:srgbClr val="00B050"/>
                </a:solidFill>
              </a:rPr>
              <a:t>Leningen moeten worden terugbetaald met rente.</a:t>
            </a:r>
          </a:p>
        </p:txBody>
      </p:sp>
    </p:spTree>
    <p:extLst>
      <p:ext uri="{BB962C8B-B14F-4D97-AF65-F5344CB8AC3E}">
        <p14:creationId xmlns:p14="http://schemas.microsoft.com/office/powerpoint/2010/main" val="2377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ketchyVTI">
  <a:themeElements>
    <a:clrScheme name="AnalogousFromRegularSeed_2SEEDS">
      <a:dk1>
        <a:srgbClr val="000000"/>
      </a:dk1>
      <a:lt1>
        <a:srgbClr val="FFFFFF"/>
      </a:lt1>
      <a:dk2>
        <a:srgbClr val="37301F"/>
      </a:dk2>
      <a:lt2>
        <a:srgbClr val="E8E6E2"/>
      </a:lt2>
      <a:accent1>
        <a:srgbClr val="3B5DB1"/>
      </a:accent1>
      <a:accent2>
        <a:srgbClr val="4DA0C3"/>
      </a:accent2>
      <a:accent3>
        <a:srgbClr val="5C4DC3"/>
      </a:accent3>
      <a:accent4>
        <a:srgbClr val="B1603B"/>
      </a:accent4>
      <a:accent5>
        <a:srgbClr val="BFA04B"/>
      </a:accent5>
      <a:accent6>
        <a:srgbClr val="9BAC39"/>
      </a:accent6>
      <a:hlink>
        <a:srgbClr val="9C7E34"/>
      </a:hlink>
      <a:folHlink>
        <a:srgbClr val="7F7F7F"/>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73</TotalTime>
  <Words>653</Words>
  <Application>Microsoft Office PowerPoint</Application>
  <PresentationFormat>Breedbeeld</PresentationFormat>
  <Paragraphs>73</Paragraphs>
  <Slides>11</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vt:i4>
      </vt:variant>
    </vt:vector>
  </HeadingPairs>
  <TitlesOfParts>
    <vt:vector size="16" baseType="lpstr">
      <vt:lpstr>Arial</vt:lpstr>
      <vt:lpstr>Calibri</vt:lpstr>
      <vt:lpstr>The Hand Bold</vt:lpstr>
      <vt:lpstr>The Serif Hand Black</vt:lpstr>
      <vt:lpstr>SketchyVTI</vt:lpstr>
      <vt:lpstr>Oefentoets hoofdstuk 7</vt:lpstr>
      <vt:lpstr>Vraag 1</vt:lpstr>
      <vt:lpstr>Vraag 2</vt:lpstr>
      <vt:lpstr>Vraag 3</vt:lpstr>
      <vt:lpstr>Vraag 4</vt:lpstr>
      <vt:lpstr>Vraag 5</vt:lpstr>
      <vt:lpstr>Vraag 6</vt:lpstr>
      <vt:lpstr>Vraag 7</vt:lpstr>
      <vt:lpstr>Vraag 8</vt:lpstr>
      <vt:lpstr>Vraag 9</vt:lpstr>
      <vt:lpstr>Vraag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Oefentoets hoofdstuk 7</dc:title>
  <dc:creator>Seelen, B.M.J.G. (Bernhard)</dc:creator>
  <cp:lastModifiedBy>Seelen, B.M.J.G. (Bernhard)</cp:lastModifiedBy>
  <cp:revision>1</cp:revision>
  <dcterms:created xsi:type="dcterms:W3CDTF">2022-05-07T14:00:20Z</dcterms:created>
  <dcterms:modified xsi:type="dcterms:W3CDTF">2022-07-14T11:09:06Z</dcterms:modified>
</cp:coreProperties>
</file>